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avi" ContentType="video/x-msvideo"/>
  <Default Extension="mp4" ContentType="video/mp4"/>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44" r:id="rId1"/>
  </p:sldMasterIdLst>
  <p:notesMasterIdLst>
    <p:notesMasterId r:id="rId30"/>
  </p:notesMasterIdLst>
  <p:handoutMasterIdLst>
    <p:handoutMasterId r:id="rId31"/>
  </p:handoutMasterIdLst>
  <p:sldIdLst>
    <p:sldId id="587" r:id="rId2"/>
    <p:sldId id="589" r:id="rId3"/>
    <p:sldId id="655" r:id="rId4"/>
    <p:sldId id="685" r:id="rId5"/>
    <p:sldId id="697" r:id="rId6"/>
    <p:sldId id="258" r:id="rId7"/>
    <p:sldId id="612" r:id="rId8"/>
    <p:sldId id="584" r:id="rId9"/>
    <p:sldId id="590" r:id="rId10"/>
    <p:sldId id="351" r:id="rId11"/>
    <p:sldId id="695" r:id="rId12"/>
    <p:sldId id="690" r:id="rId13"/>
    <p:sldId id="592" r:id="rId14"/>
    <p:sldId id="699" r:id="rId15"/>
    <p:sldId id="594" r:id="rId16"/>
    <p:sldId id="596" r:id="rId17"/>
    <p:sldId id="700" r:id="rId18"/>
    <p:sldId id="692" r:id="rId19"/>
    <p:sldId id="693" r:id="rId20"/>
    <p:sldId id="698" r:id="rId21"/>
    <p:sldId id="689" r:id="rId22"/>
    <p:sldId id="701" r:id="rId23"/>
    <p:sldId id="610" r:id="rId24"/>
    <p:sldId id="344" r:id="rId25"/>
    <p:sldId id="696" r:id="rId26"/>
    <p:sldId id="257" r:id="rId27"/>
    <p:sldId id="702" r:id="rId28"/>
    <p:sldId id="687" r:id="rId29"/>
  </p:sldIdLst>
  <p:sldSz cx="9144000" cy="6858000" type="screen4x3"/>
  <p:notesSz cx="9296400" cy="70104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FF2"/>
    <a:srgbClr val="BABABC"/>
    <a:srgbClr val="2EACCA"/>
    <a:srgbClr val="2300F8"/>
    <a:srgbClr val="8B8BED"/>
    <a:srgbClr val="FE44D6"/>
    <a:srgbClr val="FF0000"/>
    <a:srgbClr val="007E02"/>
    <a:srgbClr val="135FCA"/>
    <a:srgbClr val="0035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66564" autoAdjust="0"/>
  </p:normalViewPr>
  <p:slideViewPr>
    <p:cSldViewPr snapToGrid="0">
      <p:cViewPr varScale="1">
        <p:scale>
          <a:sx n="76" d="100"/>
          <a:sy n="76" d="100"/>
        </p:scale>
        <p:origin x="2544"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130" d="100"/>
          <a:sy n="130" d="100"/>
        </p:scale>
        <p:origin x="-1888" y="-96"/>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027488" cy="349250"/>
          </a:xfrm>
          <a:prstGeom prst="rect">
            <a:avLst/>
          </a:prstGeom>
          <a:noFill/>
          <a:ln w="9525">
            <a:noFill/>
            <a:miter lim="800000"/>
            <a:headEnd/>
            <a:tailEnd/>
          </a:ln>
          <a:effectLst/>
        </p:spPr>
        <p:txBody>
          <a:bodyPr vert="horz" wrap="square" lIns="91650" tIns="45825" rIns="91650" bIns="45825" numCol="1" anchor="t" anchorCtr="0" compatLnSpc="1">
            <a:prstTxWarp prst="textNoShape">
              <a:avLst/>
            </a:prstTxWarp>
          </a:bodyPr>
          <a:lstStyle>
            <a:lvl1pPr>
              <a:defRPr sz="1200"/>
            </a:lvl1pPr>
          </a:lstStyle>
          <a:p>
            <a:pPr>
              <a:defRPr/>
            </a:pPr>
            <a:endParaRPr lang="en-US" altLang="en-US"/>
          </a:p>
        </p:txBody>
      </p:sp>
      <p:sp>
        <p:nvSpPr>
          <p:cNvPr id="33795" name="Rectangle 3"/>
          <p:cNvSpPr>
            <a:spLocks noGrp="1" noChangeArrowheads="1"/>
          </p:cNvSpPr>
          <p:nvPr>
            <p:ph type="dt" sz="quarter" idx="1"/>
          </p:nvPr>
        </p:nvSpPr>
        <p:spPr bwMode="auto">
          <a:xfrm>
            <a:off x="5265738" y="0"/>
            <a:ext cx="4029075" cy="349250"/>
          </a:xfrm>
          <a:prstGeom prst="rect">
            <a:avLst/>
          </a:prstGeom>
          <a:noFill/>
          <a:ln w="9525">
            <a:noFill/>
            <a:miter lim="800000"/>
            <a:headEnd/>
            <a:tailEnd/>
          </a:ln>
          <a:effectLst/>
        </p:spPr>
        <p:txBody>
          <a:bodyPr vert="horz" wrap="square" lIns="91650" tIns="45825" rIns="91650" bIns="45825" numCol="1" anchor="t" anchorCtr="0" compatLnSpc="1">
            <a:prstTxWarp prst="textNoShape">
              <a:avLst/>
            </a:prstTxWarp>
          </a:bodyPr>
          <a:lstStyle>
            <a:lvl1pPr algn="r">
              <a:defRPr sz="1200"/>
            </a:lvl1pPr>
          </a:lstStyle>
          <a:p>
            <a:pPr>
              <a:defRPr/>
            </a:pPr>
            <a:endParaRPr lang="en-US" altLang="en-US"/>
          </a:p>
        </p:txBody>
      </p:sp>
      <p:sp>
        <p:nvSpPr>
          <p:cNvPr id="33796" name="Rectangle 4"/>
          <p:cNvSpPr>
            <a:spLocks noGrp="1" noChangeArrowheads="1"/>
          </p:cNvSpPr>
          <p:nvPr>
            <p:ph type="ftr" sz="quarter" idx="2"/>
          </p:nvPr>
        </p:nvSpPr>
        <p:spPr bwMode="auto">
          <a:xfrm>
            <a:off x="0" y="6659563"/>
            <a:ext cx="4027488" cy="349250"/>
          </a:xfrm>
          <a:prstGeom prst="rect">
            <a:avLst/>
          </a:prstGeom>
          <a:noFill/>
          <a:ln w="9525">
            <a:noFill/>
            <a:miter lim="800000"/>
            <a:headEnd/>
            <a:tailEnd/>
          </a:ln>
          <a:effectLst/>
        </p:spPr>
        <p:txBody>
          <a:bodyPr vert="horz" wrap="square" lIns="91650" tIns="45825" rIns="91650" bIns="45825" numCol="1" anchor="b" anchorCtr="0" compatLnSpc="1">
            <a:prstTxWarp prst="textNoShape">
              <a:avLst/>
            </a:prstTxWarp>
          </a:bodyPr>
          <a:lstStyle>
            <a:lvl1pPr>
              <a:defRPr sz="1200"/>
            </a:lvl1pPr>
          </a:lstStyle>
          <a:p>
            <a:pPr>
              <a:defRPr/>
            </a:pPr>
            <a:endParaRPr lang="en-US" altLang="en-US"/>
          </a:p>
        </p:txBody>
      </p:sp>
      <p:sp>
        <p:nvSpPr>
          <p:cNvPr id="33797" name="Rectangle 5"/>
          <p:cNvSpPr>
            <a:spLocks noGrp="1" noChangeArrowheads="1"/>
          </p:cNvSpPr>
          <p:nvPr>
            <p:ph type="sldNum" sz="quarter" idx="3"/>
          </p:nvPr>
        </p:nvSpPr>
        <p:spPr bwMode="auto">
          <a:xfrm>
            <a:off x="5265738" y="6659563"/>
            <a:ext cx="4029075" cy="349250"/>
          </a:xfrm>
          <a:prstGeom prst="rect">
            <a:avLst/>
          </a:prstGeom>
          <a:noFill/>
          <a:ln w="9525">
            <a:noFill/>
            <a:miter lim="800000"/>
            <a:headEnd/>
            <a:tailEnd/>
          </a:ln>
          <a:effectLst/>
        </p:spPr>
        <p:txBody>
          <a:bodyPr vert="horz" wrap="square" lIns="91650" tIns="45825" rIns="91650" bIns="45825" numCol="1" anchor="b" anchorCtr="0" compatLnSpc="1">
            <a:prstTxWarp prst="textNoShape">
              <a:avLst/>
            </a:prstTxWarp>
          </a:bodyPr>
          <a:lstStyle>
            <a:lvl1pPr algn="r">
              <a:defRPr sz="1200"/>
            </a:lvl1pPr>
          </a:lstStyle>
          <a:p>
            <a:pPr>
              <a:defRPr/>
            </a:pPr>
            <a:fld id="{CD380951-2BC6-4381-96FA-8C0446B0A169}" type="slidenum">
              <a:rPr lang="en-US" altLang="en-US"/>
              <a:pPr>
                <a:defRPr/>
              </a:pPr>
              <a:t>‹#›</a:t>
            </a:fld>
            <a:endParaRPr lang="en-US" altLang="en-US"/>
          </a:p>
        </p:txBody>
      </p:sp>
    </p:spTree>
    <p:extLst>
      <p:ext uri="{BB962C8B-B14F-4D97-AF65-F5344CB8AC3E}">
        <p14:creationId xmlns:p14="http://schemas.microsoft.com/office/powerpoint/2010/main" val="1750468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49250"/>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defTabSz="931863">
              <a:defRPr sz="1200"/>
            </a:lvl1pPr>
          </a:lstStyle>
          <a:p>
            <a:pPr>
              <a:defRPr/>
            </a:pPr>
            <a:endParaRPr lang="en-US" altLang="en-US"/>
          </a:p>
        </p:txBody>
      </p:sp>
      <p:sp>
        <p:nvSpPr>
          <p:cNvPr id="4099" name="Rectangle 3"/>
          <p:cNvSpPr>
            <a:spLocks noGrp="1" noChangeArrowheads="1"/>
          </p:cNvSpPr>
          <p:nvPr>
            <p:ph type="dt" idx="1"/>
          </p:nvPr>
        </p:nvSpPr>
        <p:spPr bwMode="auto">
          <a:xfrm>
            <a:off x="5268913" y="0"/>
            <a:ext cx="4027487" cy="349250"/>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lvl1pPr algn="r" defTabSz="931863">
              <a:defRPr sz="1200"/>
            </a:lvl1pPr>
          </a:lstStyle>
          <a:p>
            <a:pPr>
              <a:defRPr/>
            </a:pPr>
            <a:endParaRPr lang="en-US" altLang="en-US"/>
          </a:p>
        </p:txBody>
      </p:sp>
      <p:sp>
        <p:nvSpPr>
          <p:cNvPr id="5124" name="Rectangle 4"/>
          <p:cNvSpPr>
            <a:spLocks noGrp="1" noRot="1" noChangeAspect="1" noChangeArrowheads="1" noTextEdit="1"/>
          </p:cNvSpPr>
          <p:nvPr>
            <p:ph type="sldImg" idx="2"/>
          </p:nvPr>
        </p:nvSpPr>
        <p:spPr bwMode="auto">
          <a:xfrm>
            <a:off x="2895600" y="527050"/>
            <a:ext cx="3505200" cy="26289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01" name="Rectangle 5"/>
          <p:cNvSpPr>
            <a:spLocks noGrp="1" noChangeArrowheads="1"/>
          </p:cNvSpPr>
          <p:nvPr>
            <p:ph type="body" sz="quarter" idx="3"/>
          </p:nvPr>
        </p:nvSpPr>
        <p:spPr bwMode="auto">
          <a:xfrm>
            <a:off x="1239838" y="3330575"/>
            <a:ext cx="6816725" cy="3152775"/>
          </a:xfrm>
          <a:prstGeom prst="rect">
            <a:avLst/>
          </a:prstGeom>
          <a:noFill/>
          <a:ln w="9525">
            <a:noFill/>
            <a:miter lim="800000"/>
            <a:headEnd/>
            <a:tailEnd/>
          </a:ln>
        </p:spPr>
        <p:txBody>
          <a:bodyPr vert="horz" wrap="square" lIns="93172" tIns="46586" rIns="93172" bIns="4658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6661150"/>
            <a:ext cx="4027488" cy="349250"/>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defTabSz="931863">
              <a:defRPr sz="1200"/>
            </a:lvl1pPr>
          </a:lstStyle>
          <a:p>
            <a:pPr>
              <a:defRPr/>
            </a:pPr>
            <a:endParaRPr lang="en-US" altLang="en-US"/>
          </a:p>
        </p:txBody>
      </p:sp>
      <p:sp>
        <p:nvSpPr>
          <p:cNvPr id="4103" name="Rectangle 7"/>
          <p:cNvSpPr>
            <a:spLocks noGrp="1" noChangeArrowheads="1"/>
          </p:cNvSpPr>
          <p:nvPr>
            <p:ph type="sldNum" sz="quarter" idx="5"/>
          </p:nvPr>
        </p:nvSpPr>
        <p:spPr bwMode="auto">
          <a:xfrm>
            <a:off x="5268913" y="6661150"/>
            <a:ext cx="4027487" cy="349250"/>
          </a:xfrm>
          <a:prstGeom prst="rect">
            <a:avLst/>
          </a:prstGeom>
          <a:noFill/>
          <a:ln w="9525">
            <a:noFill/>
            <a:miter lim="800000"/>
            <a:headEnd/>
            <a:tailEnd/>
          </a:ln>
        </p:spPr>
        <p:txBody>
          <a:bodyPr vert="horz" wrap="square" lIns="93172" tIns="46586" rIns="93172" bIns="46586" numCol="1" anchor="b" anchorCtr="0" compatLnSpc="1">
            <a:prstTxWarp prst="textNoShape">
              <a:avLst/>
            </a:prstTxWarp>
          </a:bodyPr>
          <a:lstStyle>
            <a:lvl1pPr algn="r" defTabSz="931863">
              <a:defRPr sz="1200"/>
            </a:lvl1pPr>
          </a:lstStyle>
          <a:p>
            <a:pPr>
              <a:defRPr/>
            </a:pPr>
            <a:fld id="{FCF5FF66-933B-455B-8E57-FDEE547E3E28}" type="slidenum">
              <a:rPr lang="en-US" altLang="en-US"/>
              <a:pPr>
                <a:defRPr/>
              </a:pPr>
              <a:t>‹#›</a:t>
            </a:fld>
            <a:endParaRPr lang="en-US" altLang="en-US"/>
          </a:p>
        </p:txBody>
      </p:sp>
    </p:spTree>
    <p:extLst>
      <p:ext uri="{BB962C8B-B14F-4D97-AF65-F5344CB8AC3E}">
        <p14:creationId xmlns:p14="http://schemas.microsoft.com/office/powerpoint/2010/main" val="20201217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Introduce myself, the project and Steve</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Good afternoon! My name is Charlie Nitschelm and my talk will be on Inconel 625 in tension and compression under  the mentorship of Dr. Steven Mates.</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a:t>
            </a:fld>
            <a:endParaRPr lang="en-US" altLang="en-US"/>
          </a:p>
        </p:txBody>
      </p:sp>
    </p:spTree>
    <p:extLst>
      <p:ext uri="{BB962C8B-B14F-4D97-AF65-F5344CB8AC3E}">
        <p14:creationId xmlns:p14="http://schemas.microsoft.com/office/powerpoint/2010/main" val="353129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Walk down the animation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Speed of sounds and compression and tension difference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Kolsky bar functions by introducing a striker bar that hits the incident bar, pushing a compression wave towards the sample, and producing a reflected and transmitted pulse. These pulses are then collected by the strain gages on each bar which is then able to graph a stress strain curve of the experiment at the strain rate experienced. These pulses move at the speed of sound in steel, roughly 5000m/s. Although this example was for compression, which we will see in a few minutes, tension is can also be accomplished by inverting the striker bar impact direction.</a:t>
            </a:r>
          </a:p>
          <a:p>
            <a:endParaRPr lang="en-US" dirty="0"/>
          </a:p>
          <a:p>
            <a:endParaRPr lang="en-US" dirty="0"/>
          </a:p>
          <a:p>
            <a:endParaRPr lang="en-US" dirty="0"/>
          </a:p>
          <a:p>
            <a:endParaRPr lang="en-US" dirty="0"/>
          </a:p>
          <a:p>
            <a:endParaRPr lang="en-US" dirty="0"/>
          </a:p>
          <a:p>
            <a:r>
              <a:rPr lang="en-US" dirty="0"/>
              <a:t>Whole tests lasts about 0.1</a:t>
            </a:r>
            <a:r>
              <a:rPr lang="en-US" baseline="0" dirty="0"/>
              <a:t> milliseconds</a:t>
            </a:r>
          </a:p>
          <a:p>
            <a:endParaRPr lang="en-US" baseline="0" dirty="0"/>
          </a:p>
          <a:p>
            <a:r>
              <a:rPr lang="en-US" baseline="0" dirty="0"/>
              <a:t>Simple compression. Also have the ability to work in tension.</a:t>
            </a:r>
          </a:p>
          <a:p>
            <a:endParaRPr lang="en-US" baseline="0" dirty="0"/>
          </a:p>
          <a:p>
            <a:r>
              <a:rPr lang="en-US" dirty="0"/>
              <a:t>Tension as well, pulls instead of pushes on</a:t>
            </a:r>
          </a:p>
        </p:txBody>
      </p:sp>
      <p:sp>
        <p:nvSpPr>
          <p:cNvPr id="4" name="Slide Number Placeholder 3"/>
          <p:cNvSpPr>
            <a:spLocks noGrp="1"/>
          </p:cNvSpPr>
          <p:nvPr>
            <p:ph type="sldNum" sz="quarter" idx="10"/>
          </p:nvPr>
        </p:nvSpPr>
        <p:spPr/>
        <p:txBody>
          <a:bodyPr/>
          <a:lstStyle/>
          <a:p>
            <a:fld id="{B54E29BD-D0AE-4E5D-8F5D-530DEE687BC8}" type="slidenum">
              <a:rPr lang="en-US" smtClean="0"/>
              <a:t>10</a:t>
            </a:fld>
            <a:endParaRPr lang="en-US"/>
          </a:p>
        </p:txBody>
      </p:sp>
    </p:spTree>
    <p:extLst>
      <p:ext uri="{BB962C8B-B14F-4D97-AF65-F5344CB8AC3E}">
        <p14:creationId xmlns:p14="http://schemas.microsoft.com/office/powerpoint/2010/main" val="218839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Another more modern, 3d DIC</a:t>
            </a:r>
          </a:p>
          <a:p>
            <a:r>
              <a:rPr lang="en-US" sz="1200" kern="1200" dirty="0">
                <a:solidFill>
                  <a:schemeClr val="tx1"/>
                </a:solidFill>
                <a:effectLst/>
                <a:latin typeface="Arial" charset="0"/>
                <a:ea typeface="ＭＳ Ｐゴシック" panose="020B0600070205080204" pitchFamily="34" charset="-128"/>
                <a:cs typeface="+mn-cs"/>
              </a:rPr>
              <a:t>Two HS camera</a:t>
            </a:r>
          </a:p>
          <a:p>
            <a:r>
              <a:rPr lang="en-US" sz="1200" kern="1200" dirty="0">
                <a:solidFill>
                  <a:schemeClr val="tx1"/>
                </a:solidFill>
                <a:effectLst/>
                <a:latin typeface="Arial" charset="0"/>
                <a:ea typeface="ＭＳ Ｐゴシック" panose="020B0600070205080204" pitchFamily="34" charset="-128"/>
                <a:cs typeface="+mn-cs"/>
              </a:rPr>
              <a:t>Look at gage section</a:t>
            </a:r>
          </a:p>
          <a:p>
            <a:r>
              <a:rPr lang="en-US" sz="1200" kern="1200" dirty="0">
                <a:solidFill>
                  <a:schemeClr val="tx1"/>
                </a:solidFill>
                <a:effectLst/>
                <a:latin typeface="Arial" charset="0"/>
                <a:ea typeface="ＭＳ Ｐゴシック" panose="020B0600070205080204" pitchFamily="34" charset="-128"/>
                <a:cs typeface="+mn-cs"/>
              </a:rPr>
              <a:t>Speckle</a:t>
            </a:r>
          </a:p>
          <a:p>
            <a:r>
              <a:rPr lang="en-US" sz="1200" kern="1200" dirty="0">
                <a:solidFill>
                  <a:schemeClr val="tx1"/>
                </a:solidFill>
                <a:effectLst/>
                <a:latin typeface="Arial" charset="0"/>
                <a:ea typeface="ＭＳ Ｐゴシック" panose="020B0600070205080204" pitchFamily="34" charset="-128"/>
                <a:cs typeface="+mn-cs"/>
              </a:rPr>
              <a:t>Track, shape displacement and strain locally</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Another, more modern, way of collecting our data during the tension tests is using 3d Digital image correlation. This setup requires two high speed cameras looking at the specimen during the test. The specimen is painted at the gage section with a white background and black speckles. The cameras are then able to track these speckles as the gage deforms, producing the shape displacement and strain locally for each frame captured during the test. </a:t>
            </a:r>
          </a:p>
          <a:p>
            <a:r>
              <a:rPr lang="en-US" sz="1200" kern="1200" dirty="0">
                <a:solidFill>
                  <a:schemeClr val="tx1"/>
                </a:solidFill>
                <a:effectLst/>
                <a:latin typeface="Arial" charset="0"/>
                <a:ea typeface="ＭＳ Ｐゴシック" panose="020B0600070205080204" pitchFamily="34" charset="-128"/>
                <a:cs typeface="+mn-cs"/>
              </a:rPr>
              <a:t> </a:t>
            </a:r>
          </a:p>
          <a:p>
            <a:r>
              <a:rPr lang="en-US" sz="1200" kern="1200" dirty="0">
                <a:solidFill>
                  <a:schemeClr val="tx1"/>
                </a:solidFill>
                <a:effectLst/>
                <a:latin typeface="Arial" charset="0"/>
                <a:ea typeface="ＭＳ Ｐゴシック" panose="020B0600070205080204" pitchFamily="34" charset="-128"/>
                <a:cs typeface="+mn-cs"/>
              </a:rPr>
              <a:t>Measures strain not stress duh</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11</a:t>
            </a:fld>
            <a:endParaRPr lang="en-US" altLang="en-US"/>
          </a:p>
        </p:txBody>
      </p:sp>
    </p:spTree>
    <p:extLst>
      <p:ext uri="{BB962C8B-B14F-4D97-AF65-F5344CB8AC3E}">
        <p14:creationId xmlns:p14="http://schemas.microsoft.com/office/powerpoint/2010/main" val="338076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Here is a movie from one of our tensile tests, showing the movement of the specimen as the tensile waves passes through. You can also clearly see the speckled paint on the specimen, so the cameras can produce a graph detailing its deformation through time.</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When paint delaminates, DIC is useless and stops</a:t>
            </a:r>
          </a:p>
          <a:p>
            <a:r>
              <a:rPr lang="en-US" dirty="0"/>
              <a:t>Bad correlation</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12</a:t>
            </a:fld>
            <a:endParaRPr lang="en-US" altLang="en-US"/>
          </a:p>
        </p:txBody>
      </p:sp>
    </p:spTree>
    <p:extLst>
      <p:ext uri="{BB962C8B-B14F-4D97-AF65-F5344CB8AC3E}">
        <p14:creationId xmlns:p14="http://schemas.microsoft.com/office/powerpoint/2010/main" val="1923184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Intro to the graph</a:t>
            </a:r>
          </a:p>
          <a:p>
            <a:r>
              <a:rPr lang="en-US" sz="1200" kern="1200" dirty="0">
                <a:solidFill>
                  <a:schemeClr val="tx1"/>
                </a:solidFill>
                <a:effectLst/>
                <a:latin typeface="Arial" charset="0"/>
                <a:ea typeface="ＭＳ Ｐゴシック" panose="020B0600070205080204" pitchFamily="34" charset="-128"/>
                <a:cs typeface="+mn-cs"/>
              </a:rPr>
              <a:t>200 </a:t>
            </a:r>
            <a:r>
              <a:rPr lang="en-US" sz="1200" kern="1200" dirty="0" err="1">
                <a:solidFill>
                  <a:schemeClr val="tx1"/>
                </a:solidFill>
                <a:effectLst/>
                <a:latin typeface="Arial" charset="0"/>
                <a:ea typeface="ＭＳ Ｐゴシック" panose="020B0600070205080204" pitchFamily="34" charset="-128"/>
                <a:cs typeface="+mn-cs"/>
              </a:rPr>
              <a:t>Gpa</a:t>
            </a:r>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Scatter, error in rolling direction</a:t>
            </a:r>
          </a:p>
          <a:p>
            <a:r>
              <a:rPr lang="en-US" sz="1200" kern="1200" dirty="0">
                <a:solidFill>
                  <a:schemeClr val="tx1"/>
                </a:solidFill>
                <a:effectLst/>
                <a:latin typeface="Arial" charset="0"/>
                <a:ea typeface="ＭＳ Ｐゴシック" panose="020B0600070205080204" pitchFamily="34" charset="-128"/>
                <a:cs typeface="+mn-cs"/>
              </a:rPr>
              <a:t>Trend?</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This graph details the results from the high strain tests at the various orientations. At the bottom of the legend, there is a line simulating the elastic strain of the test, which Inconel has an elastic modulus of 200 </a:t>
            </a:r>
            <a:r>
              <a:rPr lang="en-US" sz="1200" kern="1200" dirty="0" err="1">
                <a:solidFill>
                  <a:schemeClr val="tx1"/>
                </a:solidFill>
                <a:effectLst/>
                <a:latin typeface="Arial" charset="0"/>
                <a:ea typeface="ＭＳ Ｐゴシック" panose="020B0600070205080204" pitchFamily="34" charset="-128"/>
                <a:cs typeface="+mn-cs"/>
              </a:rPr>
              <a:t>GPa</a:t>
            </a:r>
            <a:r>
              <a:rPr lang="en-US" sz="1200" kern="1200" dirty="0">
                <a:solidFill>
                  <a:schemeClr val="tx1"/>
                </a:solidFill>
                <a:effectLst/>
                <a:latin typeface="Arial" charset="0"/>
                <a:ea typeface="ＭＳ Ｐゴシック" panose="020B0600070205080204" pitchFamily="34" charset="-128"/>
                <a:cs typeface="+mn-cs"/>
              </a:rPr>
              <a:t>. It is difficult to get accurate elastic strains in these tests, so it is preferred to assume the elastic strain we would see, and match the end of elastic strain with the beginning of the plastic strain recorded, also known as the yield strength. There is definitely some scatter, including an error in one of our rolling direction experiments, but you can begin to see a trend in how the material behaves. </a:t>
            </a: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If question about shifting, </a:t>
            </a:r>
            <a:r>
              <a:rPr lang="en-US" sz="1200" kern="1200" dirty="0" err="1">
                <a:solidFill>
                  <a:schemeClr val="tx1"/>
                </a:solidFill>
                <a:effectLst/>
                <a:latin typeface="Arial" charset="0"/>
                <a:ea typeface="ＭＳ Ｐゴシック" panose="020B0600070205080204" pitchFamily="34" charset="-128"/>
                <a:cs typeface="+mn-cs"/>
              </a:rPr>
              <a:t>kinda</a:t>
            </a:r>
            <a:r>
              <a:rPr lang="en-US" sz="1200" kern="1200" dirty="0">
                <a:solidFill>
                  <a:schemeClr val="tx1"/>
                </a:solidFill>
                <a:effectLst/>
                <a:latin typeface="Arial" charset="0"/>
                <a:ea typeface="ＭＳ Ｐゴシック" panose="020B0600070205080204" pitchFamily="34" charset="-128"/>
                <a:cs typeface="+mn-cs"/>
              </a:rPr>
              <a:t> what we did, but a lot more goes into it to achieve an accurate results</a:t>
            </a:r>
          </a:p>
          <a:p>
            <a:r>
              <a:rPr lang="en-US" sz="1200" kern="1200" dirty="0">
                <a:solidFill>
                  <a:schemeClr val="tx1"/>
                </a:solidFill>
                <a:effectLst/>
                <a:latin typeface="Arial" charset="0"/>
                <a:ea typeface="ＭＳ Ｐゴシック" panose="020B0600070205080204" pitchFamily="34" charset="-128"/>
                <a:cs typeface="+mn-cs"/>
              </a:rPr>
              <a:t>Holloman, and hooks law to match up the beginning of the plastic to end of elastic.</a:t>
            </a:r>
          </a:p>
          <a:p>
            <a:r>
              <a:rPr lang="en-US" sz="1200" kern="1200" dirty="0">
                <a:solidFill>
                  <a:schemeClr val="tx1"/>
                </a:solidFill>
                <a:effectLst/>
                <a:latin typeface="Arial" charset="0"/>
                <a:ea typeface="ＭＳ Ｐゴシック" panose="020B0600070205080204" pitchFamily="34" charset="-128"/>
                <a:cs typeface="+mn-cs"/>
              </a:rPr>
              <a:t>Stress = A*</a:t>
            </a:r>
            <a:r>
              <a:rPr lang="en-US" sz="1200" kern="1200" dirty="0" err="1">
                <a:solidFill>
                  <a:schemeClr val="tx1"/>
                </a:solidFill>
                <a:effectLst/>
                <a:latin typeface="Arial" charset="0"/>
                <a:ea typeface="ＭＳ Ｐゴシック" panose="020B0600070205080204" pitchFamily="34" charset="-128"/>
                <a:cs typeface="+mn-cs"/>
              </a:rPr>
              <a:t>strain^n</a:t>
            </a:r>
            <a:r>
              <a:rPr lang="en-US" sz="1200" kern="1200" dirty="0">
                <a:solidFill>
                  <a:schemeClr val="tx1"/>
                </a:solidFill>
                <a:effectLst/>
                <a:latin typeface="Arial" charset="0"/>
                <a:ea typeface="ＭＳ Ｐゴシック" panose="020B0600070205080204" pitchFamily="34" charset="-128"/>
                <a:cs typeface="+mn-cs"/>
              </a:rPr>
              <a:t> power law</a:t>
            </a:r>
          </a:p>
          <a:p>
            <a:r>
              <a:rPr lang="en-US" sz="1200" kern="1200" dirty="0">
                <a:solidFill>
                  <a:schemeClr val="tx1"/>
                </a:solidFill>
                <a:effectLst/>
                <a:latin typeface="Arial" charset="0"/>
                <a:ea typeface="ＭＳ Ｐゴシック" panose="020B0600070205080204" pitchFamily="34" charset="-128"/>
                <a:cs typeface="+mn-cs"/>
              </a:rPr>
              <a:t>Stress = modulus * strain</a:t>
            </a:r>
          </a:p>
          <a:p>
            <a:r>
              <a:rPr lang="en-US" dirty="0"/>
              <a:t>Find intersection, find correct yield stress and there is an error in the yield strain because of slippage, misalignment, experimental factors </a:t>
            </a:r>
            <a:r>
              <a:rPr lang="en-US" dirty="0" err="1"/>
              <a:t>etc</a:t>
            </a:r>
            <a:r>
              <a:rPr lang="en-US" dirty="0"/>
              <a:t>, so we correct yield strain with the yield stress and the correct modulus.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13</a:t>
            </a:fld>
            <a:endParaRPr lang="en-US" altLang="en-US"/>
          </a:p>
        </p:txBody>
      </p:sp>
    </p:spTree>
    <p:extLst>
      <p:ext uri="{BB962C8B-B14F-4D97-AF65-F5344CB8AC3E}">
        <p14:creationId xmlns:p14="http://schemas.microsoft.com/office/powerpoint/2010/main" val="341102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If I bring average values…. RD?</a:t>
            </a:r>
          </a:p>
          <a:p>
            <a:r>
              <a:rPr lang="en-US" sz="1200" kern="1200" dirty="0">
                <a:solidFill>
                  <a:schemeClr val="tx1"/>
                </a:solidFill>
                <a:effectLst/>
                <a:latin typeface="Arial" charset="0"/>
                <a:ea typeface="ＭＳ Ｐゴシック" panose="020B0600070205080204" pitchFamily="34" charset="-128"/>
                <a:cs typeface="+mn-cs"/>
              </a:rPr>
              <a:t>Add error bars, maybe it is statistically insignificant </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If I bring up the average values of each direction, you see that the rolling direction, the orientation that moves with the microstructure, shows less strength throughout the stress strain curve. But also note the error bar, which is a calculation of error propagation estimated from the test that could lead to the orientation not being significant in mechanical strength.</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14</a:t>
            </a:fld>
            <a:endParaRPr lang="en-US" altLang="en-US"/>
          </a:p>
        </p:txBody>
      </p:sp>
    </p:spTree>
    <p:extLst>
      <p:ext uri="{BB962C8B-B14F-4D97-AF65-F5344CB8AC3E}">
        <p14:creationId xmlns:p14="http://schemas.microsoft.com/office/powerpoint/2010/main" val="158907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Reference picture, low strains</a:t>
            </a:r>
          </a:p>
          <a:p>
            <a:r>
              <a:rPr lang="en-US" sz="1200" kern="1200" dirty="0">
                <a:solidFill>
                  <a:schemeClr val="tx1"/>
                </a:solidFill>
                <a:effectLst/>
                <a:latin typeface="Arial" charset="0"/>
                <a:ea typeface="ＭＳ Ｐゴシック" panose="020B0600070205080204" pitchFamily="34" charset="-128"/>
                <a:cs typeface="+mn-cs"/>
              </a:rPr>
              <a:t>Reference text</a:t>
            </a:r>
          </a:p>
          <a:p>
            <a:r>
              <a:rPr lang="en-US" sz="1200" kern="1200" dirty="0">
                <a:solidFill>
                  <a:schemeClr val="tx1"/>
                </a:solidFill>
                <a:effectLst/>
                <a:latin typeface="Arial" charset="0"/>
                <a:ea typeface="ＭＳ Ｐゴシック" panose="020B0600070205080204" pitchFamily="34" charset="-128"/>
                <a:cs typeface="+mn-cs"/>
              </a:rPr>
              <a:t>Lamina manufacturing experiencing many strain rates simultaneously</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Pictured to the right is the servo hydraulic testing machine that was used for our slower strain rates. It is also important to understand how Inconel 625 behaves under an increasing load over a longer period of time . Because the lamina being deformed via the dynamic forming operation is experiencing many strain rates simultaneously (including the maximum one) we need to understand how this material behaves over a wide range of strain rates</a:t>
            </a:r>
          </a:p>
          <a:p>
            <a:r>
              <a:rPr lang="en-US" sz="1200" kern="1200" dirty="0">
                <a:solidFill>
                  <a:schemeClr val="tx1"/>
                </a:solidFill>
                <a:effectLst/>
                <a:latin typeface="Arial" charset="0"/>
                <a:ea typeface="ＭＳ Ｐゴシック" panose="020B0600070205080204" pitchFamily="34" charset="-128"/>
                <a:cs typeface="+mn-cs"/>
              </a:rPr>
              <a:t> </a:t>
            </a:r>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15</a:t>
            </a:fld>
            <a:endParaRPr lang="en-US" altLang="en-US"/>
          </a:p>
        </p:txBody>
      </p:sp>
    </p:spTree>
    <p:extLst>
      <p:ext uri="{BB962C8B-B14F-4D97-AF65-F5344CB8AC3E}">
        <p14:creationId xmlns:p14="http://schemas.microsoft.com/office/powerpoint/2010/main" val="83731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How long data collected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Identical behavior?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Texture and orientation don’t play a role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Rolling?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These data here were gathered over a time interval of around 2 hours due to such a low strain rate of 8.7 * 10^-4/s.  With these curves, it shows that each orientation behaves almost identically with each other, meaning the texture and orientation at these low strain rates do not play a crucial role in its mechanical behavior in tension, but rolling direction is slightly favored.</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16</a:t>
            </a:fld>
            <a:endParaRPr lang="en-US" altLang="en-US"/>
          </a:p>
        </p:txBody>
      </p:sp>
    </p:spTree>
    <p:extLst>
      <p:ext uri="{BB962C8B-B14F-4D97-AF65-F5344CB8AC3E}">
        <p14:creationId xmlns:p14="http://schemas.microsoft.com/office/powerpoint/2010/main" val="2531218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With averages, RD?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Error bars – statistically insignificant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Cant conclude RD can withstand higher stress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You can see this more clearly when the averages are displayed for each specific orientation. The error bars also show that the error propagation is significant enough to not conclude that rolling direction behaves far differently then the other directions.</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17</a:t>
            </a:fld>
            <a:endParaRPr lang="en-US" altLang="en-US"/>
          </a:p>
        </p:txBody>
      </p:sp>
    </p:spTree>
    <p:extLst>
      <p:ext uri="{BB962C8B-B14F-4D97-AF65-F5344CB8AC3E}">
        <p14:creationId xmlns:p14="http://schemas.microsoft.com/office/powerpoint/2010/main" val="257382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Explain video! Reference the speckles</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Here is a video of what the DIC records during the test. As the test progress’, the strain near fracture increases until fracture occurs. The speckles painting on the specimen allows these cameras to make the measurements.</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18</a:t>
            </a:fld>
            <a:endParaRPr lang="en-US" altLang="en-US"/>
          </a:p>
        </p:txBody>
      </p:sp>
    </p:spTree>
    <p:extLst>
      <p:ext uri="{BB962C8B-B14F-4D97-AF65-F5344CB8AC3E}">
        <p14:creationId xmlns:p14="http://schemas.microsoft.com/office/powerpoint/2010/main" val="2993507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Importance of difference in specimen for data</a:t>
            </a:r>
          </a:p>
          <a:p>
            <a:r>
              <a:rPr lang="en-US" sz="1200" kern="1200" dirty="0">
                <a:solidFill>
                  <a:schemeClr val="tx1"/>
                </a:solidFill>
                <a:effectLst/>
                <a:latin typeface="Arial" charset="0"/>
                <a:ea typeface="ＭＳ Ｐゴシック" panose="020B0600070205080204" pitchFamily="34" charset="-128"/>
                <a:cs typeface="+mn-cs"/>
              </a:rPr>
              <a:t>Explain graph, E8 for MTS but we used for kolsky and MTS</a:t>
            </a:r>
          </a:p>
          <a:p>
            <a:r>
              <a:rPr lang="en-US" sz="1200" kern="1200" dirty="0">
                <a:solidFill>
                  <a:schemeClr val="tx1"/>
                </a:solidFill>
                <a:effectLst/>
                <a:latin typeface="Arial" charset="0"/>
                <a:ea typeface="ＭＳ Ｐゴシック" panose="020B0600070205080204" pitchFamily="34" charset="-128"/>
                <a:cs typeface="+mn-cs"/>
              </a:rPr>
              <a:t>Disagreement? With error bar</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One point that is extremely important to verify is if our tension specimen yields vastly different results due to its different design compared to the E8 standard specimen. This graph illustrates this exactly. The red lines is the data collected at the University of new Hampshire using an ASTM E8 specimen on an MTS, where the green shows our tension specimen data on the MTS. Although there is a slight disagreement at the later strains, these data are very similar, especially taking into account the error bar shown.</a:t>
            </a:r>
          </a:p>
          <a:p>
            <a:r>
              <a:rPr lang="en-US" sz="1200" kern="1200" dirty="0">
                <a:solidFill>
                  <a:schemeClr val="tx1"/>
                </a:solidFill>
                <a:effectLst/>
                <a:latin typeface="Arial" charset="0"/>
                <a:ea typeface="ＭＳ Ｐゴシック" panose="020B0600070205080204" pitchFamily="34" charset="-128"/>
                <a:cs typeface="+mn-cs"/>
              </a:rPr>
              <a:t> </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a:p>
            <a:endParaRPr lang="en-US" dirty="0"/>
          </a:p>
          <a:p>
            <a:endParaRPr lang="en-US" dirty="0"/>
          </a:p>
          <a:p>
            <a:endParaRPr lang="en-US" dirty="0"/>
          </a:p>
          <a:p>
            <a:r>
              <a:rPr lang="en-US" dirty="0"/>
              <a:t>Forced to use non standard specimen, and we wanted to see that this choice caused any significant problems to measuring the mechanical behavior in tension from the standard E8</a:t>
            </a:r>
          </a:p>
          <a:p>
            <a:endParaRPr lang="en-US" dirty="0"/>
          </a:p>
          <a:p>
            <a:r>
              <a:rPr lang="en-US" dirty="0"/>
              <a:t>Did you assume .5mm for every sample or did you measure each one?</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19</a:t>
            </a:fld>
            <a:endParaRPr lang="en-US" altLang="en-US"/>
          </a:p>
        </p:txBody>
      </p:sp>
    </p:spTree>
    <p:extLst>
      <p:ext uri="{BB962C8B-B14F-4D97-AF65-F5344CB8AC3E}">
        <p14:creationId xmlns:p14="http://schemas.microsoft.com/office/powerpoint/2010/main" val="3050206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Inconel superalloy</a:t>
            </a:r>
          </a:p>
          <a:p>
            <a:r>
              <a:rPr lang="en-US" sz="1200" kern="1200" dirty="0">
                <a:solidFill>
                  <a:schemeClr val="tx1"/>
                </a:solidFill>
                <a:effectLst/>
                <a:latin typeface="Arial" charset="0"/>
                <a:ea typeface="ＭＳ Ｐゴシック" panose="020B0600070205080204" pitchFamily="34" charset="-128"/>
                <a:cs typeface="+mn-cs"/>
              </a:rPr>
              <a:t>Usefulness in industry</a:t>
            </a:r>
          </a:p>
          <a:p>
            <a:r>
              <a:rPr lang="en-US" sz="1200" kern="1200" dirty="0">
                <a:solidFill>
                  <a:schemeClr val="tx1"/>
                </a:solidFill>
                <a:effectLst/>
                <a:latin typeface="Arial" charset="0"/>
                <a:ea typeface="ＭＳ Ｐゴシック" panose="020B0600070205080204" pitchFamily="34" charset="-128"/>
                <a:cs typeface="+mn-cs"/>
              </a:rPr>
              <a:t>Why useful</a:t>
            </a:r>
          </a:p>
          <a:p>
            <a:r>
              <a:rPr lang="en-US" sz="1200" kern="1200" dirty="0">
                <a:solidFill>
                  <a:schemeClr val="tx1"/>
                </a:solidFill>
                <a:effectLst/>
                <a:latin typeface="Arial" charset="0"/>
                <a:ea typeface="ＭＳ Ｐゴシック" panose="020B0600070205080204" pitchFamily="34" charset="-128"/>
                <a:cs typeface="+mn-cs"/>
              </a:rPr>
              <a:t>Rocket engine</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As you heard from the last talk, Inconel 625 is a super-alloy made of many different elements, but primarily nickel. Its usefulness in various industries, like aerospace and automotive, make it an extremely important material to understand. It is known to have a very high strength to weight ratio, it is oxidation and corrosion resistant and great in high pressure and temperature environments. This material is great in certain parts of rocket engines where it needs to not only survive its environment for one flight, but be able to be reused again and again like we see a lot of aerospace companies doing.</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a:t>
            </a:fld>
            <a:endParaRPr lang="en-US" altLang="en-US"/>
          </a:p>
        </p:txBody>
      </p:sp>
    </p:spTree>
    <p:extLst>
      <p:ext uri="{BB962C8B-B14F-4D97-AF65-F5344CB8AC3E}">
        <p14:creationId xmlns:p14="http://schemas.microsoft.com/office/powerpoint/2010/main" val="3450599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We see these same results in each orientation, like here in the transverse direction.</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20</a:t>
            </a:fld>
            <a:endParaRPr lang="en-US" altLang="en-US"/>
          </a:p>
        </p:txBody>
      </p:sp>
    </p:spTree>
    <p:extLst>
      <p:ext uri="{BB962C8B-B14F-4D97-AF65-F5344CB8AC3E}">
        <p14:creationId xmlns:p14="http://schemas.microsoft.com/office/powerpoint/2010/main" val="2508497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Strain rate sensitivity importance</a:t>
            </a:r>
          </a:p>
          <a:p>
            <a:r>
              <a:rPr lang="en-US" sz="1200" kern="1200" dirty="0">
                <a:solidFill>
                  <a:schemeClr val="tx1"/>
                </a:solidFill>
                <a:effectLst/>
                <a:latin typeface="Arial" charset="0"/>
                <a:ea typeface="ＭＳ Ｐゴシック" panose="020B0600070205080204" pitchFamily="34" charset="-128"/>
                <a:cs typeface="+mn-cs"/>
              </a:rPr>
              <a:t>Outlier in RD</a:t>
            </a:r>
          </a:p>
          <a:p>
            <a:r>
              <a:rPr lang="en-US" sz="1200" kern="1200" dirty="0">
                <a:solidFill>
                  <a:schemeClr val="tx1"/>
                </a:solidFill>
                <a:effectLst/>
                <a:latin typeface="Arial" charset="0"/>
                <a:ea typeface="ＭＳ Ｐゴシック" panose="020B0600070205080204" pitchFamily="34" charset="-128"/>
                <a:cs typeface="+mn-cs"/>
              </a:rPr>
              <a:t>Trends?</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By testing multiple strain rates, we are able to see how strain rate effects a certain orientations mechanical behavior clearly. Apart from the high strain rate outlier here, you can begin to see trends…</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a:p>
            <a:endParaRPr lang="en-US" dirty="0"/>
          </a:p>
          <a:p>
            <a:endParaRPr lang="en-US" dirty="0"/>
          </a:p>
          <a:p>
            <a:endParaRPr lang="en-US" dirty="0"/>
          </a:p>
          <a:p>
            <a:r>
              <a:rPr lang="en-US" dirty="0"/>
              <a:t>Positive, higher strain rate, higher YS and yield</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21</a:t>
            </a:fld>
            <a:endParaRPr lang="en-US" altLang="en-US"/>
          </a:p>
        </p:txBody>
      </p:sp>
    </p:spTree>
    <p:extLst>
      <p:ext uri="{BB962C8B-B14F-4D97-AF65-F5344CB8AC3E}">
        <p14:creationId xmlns:p14="http://schemas.microsoft.com/office/powerpoint/2010/main" val="1739617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These averages clearly show how each strain rate can affect the mechanical behavior of the material including how much strain it can take before fracture.</a:t>
            </a:r>
          </a:p>
          <a:p>
            <a:r>
              <a:rPr lang="en-US" sz="1200" kern="1200" dirty="0">
                <a:solidFill>
                  <a:schemeClr val="tx1"/>
                </a:solidFill>
                <a:effectLst/>
                <a:latin typeface="Arial" charset="0"/>
                <a:ea typeface="ＭＳ Ｐゴシック" panose="020B0600070205080204" pitchFamily="34" charset="-128"/>
                <a:cs typeface="+mn-cs"/>
              </a:rPr>
              <a:t>Peculiar because usually higher strain rate, stronger, but here the slower strain rate is stronger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22</a:t>
            </a:fld>
            <a:endParaRPr lang="en-US" altLang="en-US"/>
          </a:p>
        </p:txBody>
      </p:sp>
    </p:spTree>
    <p:extLst>
      <p:ext uri="{BB962C8B-B14F-4D97-AF65-F5344CB8AC3E}">
        <p14:creationId xmlns:p14="http://schemas.microsoft.com/office/powerpoint/2010/main" val="15460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Dynamic forming – temperature change</a:t>
            </a:r>
          </a:p>
          <a:p>
            <a:r>
              <a:rPr lang="en-US" sz="1200" kern="1200" dirty="0">
                <a:solidFill>
                  <a:schemeClr val="tx1"/>
                </a:solidFill>
                <a:effectLst/>
                <a:latin typeface="Arial" charset="0"/>
                <a:ea typeface="ＭＳ Ｐゴシック" panose="020B0600070205080204" pitchFamily="34" charset="-128"/>
                <a:cs typeface="+mn-cs"/>
              </a:rPr>
              <a:t>Why compression over tension</a:t>
            </a:r>
          </a:p>
          <a:p>
            <a:r>
              <a:rPr lang="en-US" sz="1200" kern="1200" dirty="0">
                <a:solidFill>
                  <a:schemeClr val="tx1"/>
                </a:solidFill>
                <a:effectLst/>
                <a:latin typeface="Arial" charset="0"/>
                <a:ea typeface="ＭＳ Ｐゴシック" panose="020B0600070205080204" pitchFamily="34" charset="-128"/>
                <a:cs typeface="+mn-cs"/>
              </a:rPr>
              <a:t>Wont impact </a:t>
            </a:r>
            <a:r>
              <a:rPr lang="en-US" sz="1200" kern="1200" dirty="0" err="1">
                <a:solidFill>
                  <a:schemeClr val="tx1"/>
                </a:solidFill>
                <a:effectLst/>
                <a:latin typeface="Arial" charset="0"/>
                <a:ea typeface="ＭＳ Ｐゴシック" panose="020B0600070205080204" pitchFamily="34" charset="-128"/>
                <a:cs typeface="+mn-cs"/>
              </a:rPr>
              <a:t>data?Plate</a:t>
            </a:r>
            <a:r>
              <a:rPr lang="en-US" sz="1200" kern="1200" dirty="0">
                <a:solidFill>
                  <a:schemeClr val="tx1"/>
                </a:solidFill>
                <a:effectLst/>
                <a:latin typeface="Arial" charset="0"/>
                <a:ea typeface="ＭＳ Ｐゴシック" panose="020B0600070205080204" pitchFamily="34" charset="-128"/>
                <a:cs typeface="+mn-cs"/>
              </a:rPr>
              <a:t> vs </a:t>
            </a:r>
            <a:r>
              <a:rPr lang="en-US" sz="1200" kern="1200" dirty="0" err="1">
                <a:solidFill>
                  <a:schemeClr val="tx1"/>
                </a:solidFill>
                <a:effectLst/>
                <a:latin typeface="Arial" charset="0"/>
                <a:ea typeface="ＭＳ Ｐゴシック" panose="020B0600070205080204" pitchFamily="34" charset="-128"/>
                <a:cs typeface="+mn-cs"/>
              </a:rPr>
              <a:t>sheet,verified</a:t>
            </a:r>
            <a:r>
              <a:rPr lang="en-US" sz="1200" kern="1200" dirty="0">
                <a:solidFill>
                  <a:schemeClr val="tx1"/>
                </a:solidFill>
                <a:effectLst/>
                <a:latin typeface="Arial" charset="0"/>
                <a:ea typeface="ＭＳ Ｐゴシック" panose="020B0600070205080204" pitchFamily="34" charset="-128"/>
                <a:cs typeface="+mn-cs"/>
              </a:rPr>
              <a:t> similar properties so can translate the thermal softening behavior of plate to the sheet metal we are </a:t>
            </a:r>
            <a:r>
              <a:rPr lang="en-US" sz="1200" kern="1200" dirty="0" err="1">
                <a:solidFill>
                  <a:schemeClr val="tx1"/>
                </a:solidFill>
                <a:effectLst/>
                <a:latin typeface="Arial" charset="0"/>
                <a:ea typeface="ＭＳ Ｐゴシック" panose="020B0600070205080204" pitchFamily="34" charset="-128"/>
                <a:cs typeface="+mn-cs"/>
              </a:rPr>
              <a:t>interestedin</a:t>
            </a:r>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Trust it.</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Another important effect  the material will undergo during dynamic forming is temperature change. We  chose to use compression specimens for our heating data because it is far easier to heat compression specimens then tension specimens, and the graph on the bottom right shows that choosing the compression specimens for temperature testing did not significantly affect its stress strain curve, allowing us to trust the data we get from the tests. </a:t>
            </a:r>
          </a:p>
          <a:p>
            <a:endParaRPr lang="en-US" dirty="0"/>
          </a:p>
          <a:p>
            <a:endParaRPr lang="en-US" dirty="0"/>
          </a:p>
          <a:p>
            <a:endParaRPr lang="en-US" dirty="0"/>
          </a:p>
          <a:p>
            <a:endParaRPr lang="en-US" dirty="0"/>
          </a:p>
          <a:p>
            <a:endParaRPr lang="en-US" dirty="0"/>
          </a:p>
          <a:p>
            <a:endParaRPr lang="en-US" dirty="0"/>
          </a:p>
          <a:p>
            <a:endParaRPr lang="en-US" dirty="0"/>
          </a:p>
          <a:p>
            <a:r>
              <a:rPr lang="en-US" dirty="0"/>
              <a:t>Compression tests at high rate and T because we want to find the thermal softening rate of IN 625. Dynamic forming has high speeds and short times, adiabatic heating, heats up from plastic work, and its important to know how the strength of IN 625 varies with Temp</a:t>
            </a:r>
          </a:p>
          <a:p>
            <a:r>
              <a:rPr lang="en-US" dirty="0"/>
              <a:t>Doing this in compression because it is simpler experimentally to get the results</a:t>
            </a:r>
          </a:p>
          <a:p>
            <a:endParaRPr lang="en-US" dirty="0"/>
          </a:p>
          <a:p>
            <a:r>
              <a:rPr lang="en-US" dirty="0"/>
              <a:t>Graphics bigger</a:t>
            </a:r>
          </a:p>
          <a:p>
            <a:endParaRPr lang="en-US" dirty="0"/>
          </a:p>
          <a:p>
            <a:r>
              <a:rPr lang="en-US" dirty="0"/>
              <a:t>Not the .5mm sheet, used thicker plate. Differences in rolling? Nope, looks very similar</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23</a:t>
            </a:fld>
            <a:endParaRPr lang="en-US" altLang="en-US"/>
          </a:p>
        </p:txBody>
      </p:sp>
    </p:spTree>
    <p:extLst>
      <p:ext uri="{BB962C8B-B14F-4D97-AF65-F5344CB8AC3E}">
        <p14:creationId xmlns:p14="http://schemas.microsoft.com/office/powerpoint/2010/main" val="2849651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Explain bar, prior to mechanical deformation!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As a kolsky bar outfitted with pulse heating, the mechanics is nearly the same, except prior to mechanical impact, a battery banks supplies a large amperage to the specimen, allowing it to be heated to nearly 1000 C in just a couple of seconds. The current is then cutoff and is immediately followed with mechanical deformation.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24</a:t>
            </a:fld>
            <a:endParaRPr lang="en-US" altLang="en-US"/>
          </a:p>
        </p:txBody>
      </p:sp>
    </p:spTree>
    <p:extLst>
      <p:ext uri="{BB962C8B-B14F-4D97-AF65-F5344CB8AC3E}">
        <p14:creationId xmlns:p14="http://schemas.microsoft.com/office/powerpoint/2010/main" val="901264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Shows thermal softening, the true stress it can withstand drops as T increases, (do line)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All data allow us to calibrate a model to simulate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This busy graph show how the mechanical strength drops as temperature increases, a well-known trend in materials science. All the data we gathered, including strain rate and temperature effects, will allow us to calibrate a model for Inconel 625 that is suitable to simulate the dynamic forming process shown earlier.</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25</a:t>
            </a:fld>
            <a:endParaRPr lang="en-US" altLang="en-US"/>
          </a:p>
        </p:txBody>
      </p:sp>
    </p:spTree>
    <p:extLst>
      <p:ext uri="{BB962C8B-B14F-4D97-AF65-F5344CB8AC3E}">
        <p14:creationId xmlns:p14="http://schemas.microsoft.com/office/powerpoint/2010/main" val="828076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Well known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Captures strain and t </a:t>
            </a:r>
            <a:r>
              <a:rPr lang="en-US" sz="1200" kern="1200" dirty="0" err="1">
                <a:solidFill>
                  <a:schemeClr val="tx1"/>
                </a:solidFill>
                <a:effectLst/>
                <a:latin typeface="Arial" charset="0"/>
                <a:ea typeface="ＭＳ Ｐゴシック" panose="020B0600070205080204" pitchFamily="34" charset="-128"/>
                <a:cs typeface="+mn-cs"/>
              </a:rPr>
              <a:t>sens</a:t>
            </a:r>
            <a:r>
              <a:rPr lang="en-US" sz="1200" kern="1200" dirty="0">
                <a:solidFill>
                  <a:schemeClr val="tx1"/>
                </a:solidFill>
                <a:effectLst/>
                <a:latin typeface="Arial" charset="0"/>
                <a:ea typeface="ＭＳ Ｐゴシック" panose="020B0600070205080204" pitchFamily="34" charset="-128"/>
                <a:cs typeface="+mn-cs"/>
              </a:rPr>
              <a:t> and works on many metals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parameters found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Help correctly design the lamina part of heat transformer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Johnson-Cook model is a well-known equation that captures strain rate and temperature sensitivity of mechanical strength, and it works well for many metals. The parameter values needed for Johnson-Cook model, which will allow us to correctly design the dynamic forming process, are thermal softening, rate sensitivity and yield and hardening parameters.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26</a:t>
            </a:fld>
            <a:endParaRPr lang="en-US" altLang="en-US"/>
          </a:p>
        </p:txBody>
      </p:sp>
    </p:spTree>
    <p:extLst>
      <p:ext uri="{BB962C8B-B14F-4D97-AF65-F5344CB8AC3E}">
        <p14:creationId xmlns:p14="http://schemas.microsoft.com/office/powerpoint/2010/main" val="4107958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the research, we have been able to fit 11 of our experiments to the </a:t>
            </a:r>
            <a:r>
              <a:rPr lang="en-US" dirty="0" err="1"/>
              <a:t>johnson</a:t>
            </a:r>
            <a:r>
              <a:rPr lang="en-US" dirty="0"/>
              <a:t> cook model. These experiments include the various strain rates, which were all done in room temperature, and the compression tests which are these curves… </a:t>
            </a:r>
          </a:p>
          <a:p>
            <a:endParaRPr lang="en-US" dirty="0"/>
          </a:p>
          <a:p>
            <a:endParaRPr lang="en-US" dirty="0"/>
          </a:p>
          <a:p>
            <a:r>
              <a:rPr lang="en-US" dirty="0"/>
              <a:t>Although there is more work to do on the accuracy, like adding more of our data, we can see that in some experiments, the fit is a good representation of the experimental data, but in other experiments we see the fit steering away from the actual data. This model is simple, and tends to not be able to fit wide ranges of conditions, like strain rate and temperature.</a:t>
            </a:r>
          </a:p>
          <a:p>
            <a:endParaRPr lang="en-US" dirty="0"/>
          </a:p>
          <a:p>
            <a:r>
              <a:rPr lang="en-US" dirty="0"/>
              <a:t>Why use it: it shows good broad agreement to the data and is widely applicable to the other metals</a:t>
            </a:r>
          </a:p>
          <a:p>
            <a:r>
              <a:rPr lang="en-US" dirty="0"/>
              <a:t>And it is also easy to calibrate it compared to other models. When you want to see those large regions of </a:t>
            </a:r>
          </a:p>
          <a:p>
            <a:r>
              <a:rPr lang="en-US" dirty="0"/>
              <a:t>Conditions, you need much more data. Simplicity is a great feature.</a:t>
            </a:r>
          </a:p>
          <a:p>
            <a:endParaRPr lang="en-US" dirty="0"/>
          </a:p>
          <a:p>
            <a:endParaRPr lang="en-US" dirty="0"/>
          </a:p>
          <a:p>
            <a:r>
              <a:rPr lang="en-US" dirty="0"/>
              <a:t>This simple model only has 5 </a:t>
            </a:r>
            <a:r>
              <a:rPr lang="en-US" dirty="0" err="1"/>
              <a:t>paramater</a:t>
            </a:r>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27</a:t>
            </a:fld>
            <a:endParaRPr lang="en-US" altLang="en-US"/>
          </a:p>
        </p:txBody>
      </p:sp>
    </p:spTree>
    <p:extLst>
      <p:ext uri="{BB962C8B-B14F-4D97-AF65-F5344CB8AC3E}">
        <p14:creationId xmlns:p14="http://schemas.microsoft.com/office/powerpoint/2010/main" val="1345820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Overall, during this Summer we were able to measure the mechanical behavior of Inconel 625 at various strain rates and orientation to its rolling texture and test the thermal softening of the material in compression. These data will then be able to be fit to the Johnson-Cook flow stress model that can then accurately simulate the dynamic forming of the lamina component ins a heat exchanger. Thank you.</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Scatter plot, repeat measurement, shows scatter with stress strain, tough to handle thickness of very small specimens. Plot new one with average value, less scatter</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28</a:t>
            </a:fld>
            <a:endParaRPr lang="en-US" altLang="en-US"/>
          </a:p>
        </p:txBody>
      </p:sp>
    </p:spTree>
    <p:extLst>
      <p:ext uri="{BB962C8B-B14F-4D97-AF65-F5344CB8AC3E}">
        <p14:creationId xmlns:p14="http://schemas.microsoft.com/office/powerpoint/2010/main" val="2373384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Design a manufacturing process</a:t>
            </a:r>
          </a:p>
          <a:p>
            <a:r>
              <a:rPr lang="en-US" sz="1200" kern="1200" dirty="0">
                <a:solidFill>
                  <a:schemeClr val="tx1"/>
                </a:solidFill>
                <a:effectLst/>
                <a:latin typeface="Arial" charset="0"/>
                <a:ea typeface="ＭＳ Ｐゴシック" panose="020B0600070205080204" pitchFamily="34" charset="-128"/>
                <a:cs typeface="+mn-cs"/>
              </a:rPr>
              <a:t>Waste heat, industries, convert back to electricity</a:t>
            </a:r>
          </a:p>
          <a:p>
            <a:r>
              <a:rPr lang="en-US" sz="1200" kern="1200" dirty="0">
                <a:solidFill>
                  <a:schemeClr val="tx1"/>
                </a:solidFill>
                <a:effectLst/>
                <a:latin typeface="Arial" charset="0"/>
                <a:ea typeface="ＭＳ Ｐゴシック" panose="020B0600070205080204" pitchFamily="34" charset="-128"/>
                <a:cs typeface="+mn-cs"/>
              </a:rPr>
              <a:t>Waste heat generators operating conditions, why Inconel perfect</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For our purposes, we are working to better design a process to manufacture a Lamina insert for a heat exchanger. There are huge amounts of waste heat everyday around the world, whether it be coal or oil, heat exchangers would enable our waste heat to be converted back into electricity . Waste heat generators operate at high temperatures and may encounter corrosive liquids, so Inconel 625 is a perfect choice of material for this challenging environment</a:t>
            </a:r>
          </a:p>
          <a:p>
            <a:endParaRPr lang="en-US" sz="1200" kern="1200" dirty="0">
              <a:solidFill>
                <a:schemeClr val="tx1"/>
              </a:solidFill>
              <a:effectLst/>
              <a:latin typeface="Arial" charset="0"/>
              <a:ea typeface="ＭＳ Ｐゴシック" panose="020B0600070205080204" pitchFamily="34" charset="-128"/>
              <a:cs typeface="+mn-cs"/>
            </a:endParaRP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3</a:t>
            </a:fld>
            <a:endParaRPr lang="en-US" altLang="en-US"/>
          </a:p>
        </p:txBody>
      </p:sp>
    </p:spTree>
    <p:extLst>
      <p:ext uri="{BB962C8B-B14F-4D97-AF65-F5344CB8AC3E}">
        <p14:creationId xmlns:p14="http://schemas.microsoft.com/office/powerpoint/2010/main" val="2516436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Walk down the slide</a:t>
            </a:r>
          </a:p>
          <a:p>
            <a:r>
              <a:rPr lang="en-US" sz="1200" kern="1200" dirty="0">
                <a:solidFill>
                  <a:schemeClr val="tx1"/>
                </a:solidFill>
                <a:effectLst/>
                <a:latin typeface="Arial" charset="0"/>
                <a:ea typeface="ＭＳ Ｐゴシック" panose="020B0600070205080204" pitchFamily="34" charset="-128"/>
                <a:cs typeface="+mn-cs"/>
              </a:rPr>
              <a:t>To design new process to cut down drawbacks and such</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This lamina insert is very thin, around .5mm thick. Its traditional methods to manufacture now are time consuming, expensive and a lot of material is wasted. Our goal in this research is to design a new manufacturing process that will cut down on costs, limit material waste, and be able to achieve the same tolerances we get with the other methods.</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4</a:t>
            </a:fld>
            <a:endParaRPr lang="en-US" altLang="en-US"/>
          </a:p>
        </p:txBody>
      </p:sp>
    </p:spTree>
    <p:extLst>
      <p:ext uri="{BB962C8B-B14F-4D97-AF65-F5344CB8AC3E}">
        <p14:creationId xmlns:p14="http://schemas.microsoft.com/office/powerpoint/2010/main" val="299331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Effect of the deformation process – SR and T</a:t>
            </a:r>
          </a:p>
          <a:p>
            <a:r>
              <a:rPr lang="en-US" sz="1200" kern="1200" dirty="0">
                <a:solidFill>
                  <a:schemeClr val="tx1"/>
                </a:solidFill>
                <a:effectLst/>
                <a:latin typeface="Arial" charset="0"/>
                <a:ea typeface="ＭＳ Ｐゴシック" panose="020B0600070205080204" pitchFamily="34" charset="-128"/>
                <a:cs typeface="+mn-cs"/>
              </a:rPr>
              <a:t>Standard strain rate, 6 orders different</a:t>
            </a:r>
          </a:p>
          <a:p>
            <a:r>
              <a:rPr lang="en-US" sz="1200" kern="1200" dirty="0">
                <a:solidFill>
                  <a:schemeClr val="tx1"/>
                </a:solidFill>
                <a:effectLst/>
                <a:latin typeface="Arial" charset="0"/>
                <a:ea typeface="ＭＳ Ｐゴシック" panose="020B0600070205080204" pitchFamily="34" charset="-128"/>
                <a:cs typeface="+mn-cs"/>
              </a:rPr>
              <a:t>That is the reason to test at limits to be able to simulate the manufacturing process</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In this Dynamic forming process, the material will be deformed very quickly, causing very high strain rates and large temperature increases due to adiabatic heating. These strain rates are close to 1000/s, where the standard, for example, of strain rate tests, are around 10 to the -3, around 6 orders of magnitude faster! That is the reason we will need to test this material at its limits of strain rate and heating times to understand how this material will behave under this process.</a:t>
            </a: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5</a:t>
            </a:fld>
            <a:endParaRPr lang="en-US" altLang="en-US"/>
          </a:p>
        </p:txBody>
      </p:sp>
    </p:spTree>
    <p:extLst>
      <p:ext uri="{BB962C8B-B14F-4D97-AF65-F5344CB8AC3E}">
        <p14:creationId xmlns:p14="http://schemas.microsoft.com/office/powerpoint/2010/main" val="312322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Walk down the slide</a:t>
            </a:r>
          </a:p>
          <a:p>
            <a:r>
              <a:rPr lang="en-US" sz="1200" kern="1200" dirty="0">
                <a:solidFill>
                  <a:schemeClr val="tx1"/>
                </a:solidFill>
                <a:effectLst/>
                <a:latin typeface="Arial" charset="0"/>
                <a:ea typeface="ＭＳ Ｐゴシック" panose="020B0600070205080204" pitchFamily="34" charset="-128"/>
                <a:cs typeface="+mn-cs"/>
              </a:rPr>
              <a:t>Can result in mechanical differences between the </a:t>
            </a:r>
            <a:r>
              <a:rPr lang="en-US" sz="1200" kern="1200" dirty="0" err="1">
                <a:solidFill>
                  <a:schemeClr val="tx1"/>
                </a:solidFill>
                <a:effectLst/>
                <a:latin typeface="Arial" charset="0"/>
                <a:ea typeface="ＭＳ Ｐゴシック" panose="020B0600070205080204" pitchFamily="34" charset="-128"/>
                <a:cs typeface="+mn-cs"/>
              </a:rPr>
              <a:t>orinetation</a:t>
            </a:r>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Inconel 625 is a single phase, face center cubic metal, and you can see a typical microstructure to the right. This clearly shows that there is no texture to the material yet, meaning it has no specific orientation it favors. We say that the grains in this material are equiaxed (e </a:t>
            </a:r>
            <a:r>
              <a:rPr lang="en-US" sz="1200" kern="1200" dirty="0" err="1">
                <a:solidFill>
                  <a:schemeClr val="tx1"/>
                </a:solidFill>
                <a:effectLst/>
                <a:latin typeface="Arial" charset="0"/>
                <a:ea typeface="ＭＳ Ｐゴシック" panose="020B0600070205080204" pitchFamily="34" charset="-128"/>
                <a:cs typeface="+mn-cs"/>
              </a:rPr>
              <a:t>qwe</a:t>
            </a:r>
            <a:r>
              <a:rPr lang="en-US" sz="1200" kern="1200" dirty="0">
                <a:solidFill>
                  <a:schemeClr val="tx1"/>
                </a:solidFill>
                <a:effectLst/>
                <a:latin typeface="Arial" charset="0"/>
                <a:ea typeface="ＭＳ Ｐゴシック" panose="020B0600070205080204" pitchFamily="34" charset="-128"/>
                <a:cs typeface="+mn-cs"/>
              </a:rPr>
              <a:t> axed). But, once a material is rolled into sheet metal, the material we will be testing on and what the Lamina insert will be manufactured from, it begins to show a lot of texture, stretching grains into oblong (</a:t>
            </a:r>
            <a:r>
              <a:rPr lang="en-US" sz="1200" kern="1200" dirty="0" err="1">
                <a:solidFill>
                  <a:schemeClr val="tx1"/>
                </a:solidFill>
                <a:effectLst/>
                <a:latin typeface="Arial" charset="0"/>
                <a:ea typeface="ＭＳ Ｐゴシック" panose="020B0600070205080204" pitchFamily="34" charset="-128"/>
                <a:cs typeface="+mn-cs"/>
              </a:rPr>
              <a:t>ahb</a:t>
            </a:r>
            <a:r>
              <a:rPr lang="en-US" sz="1200" kern="1200" dirty="0">
                <a:solidFill>
                  <a:schemeClr val="tx1"/>
                </a:solidFill>
                <a:effectLst/>
                <a:latin typeface="Arial" charset="0"/>
                <a:ea typeface="ＭＳ Ｐゴシック" panose="020B0600070205080204" pitchFamily="34" charset="-128"/>
                <a:cs typeface="+mn-cs"/>
              </a:rPr>
              <a:t> long) grains and changing their orientations to favor a specific direction. This can result in a material that shows different strength depending on which direction you test it.</a:t>
            </a:r>
          </a:p>
          <a:p>
            <a:endParaRPr lang="en-US" dirty="0"/>
          </a:p>
          <a:p>
            <a:endParaRPr lang="en-US" dirty="0"/>
          </a:p>
          <a:p>
            <a:endParaRPr lang="en-US" dirty="0"/>
          </a:p>
          <a:p>
            <a:endParaRPr lang="en-US" dirty="0"/>
          </a:p>
          <a:p>
            <a:endParaRPr lang="en-US" dirty="0"/>
          </a:p>
          <a:p>
            <a:endParaRPr lang="en-US" dirty="0"/>
          </a:p>
          <a:p>
            <a:r>
              <a:rPr lang="en-US" dirty="0"/>
              <a:t>Forest dislocations are networks of dislocations, more dislocations the stronger it becomes, work hardening!</a:t>
            </a:r>
          </a:p>
          <a:p>
            <a:r>
              <a:rPr lang="en-US" dirty="0"/>
              <a:t>Increase strain, handle more stress which is due to these dislocations</a:t>
            </a:r>
          </a:p>
          <a:p>
            <a:r>
              <a:rPr lang="en-US" dirty="0"/>
              <a:t>Electron back scatter diffraction (EBSD) taken in SEM, colors show the orientation of the grains within the metal.</a:t>
            </a:r>
          </a:p>
          <a:p>
            <a:r>
              <a:rPr lang="en-US" dirty="0"/>
              <a:t>Rolling introduced texture to the metal, which creates grains with preferred orientations which is why we need to test</a:t>
            </a:r>
          </a:p>
          <a:p>
            <a:r>
              <a:rPr lang="en-US" dirty="0"/>
              <a:t>Various directions to rolling. The picture was not the actual sheet metal we tested, but the metallurgy of a random metal.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6</a:t>
            </a:fld>
            <a:endParaRPr lang="en-US" altLang="en-US"/>
          </a:p>
        </p:txBody>
      </p:sp>
    </p:spTree>
    <p:extLst>
      <p:ext uri="{BB962C8B-B14F-4D97-AF65-F5344CB8AC3E}">
        <p14:creationId xmlns:p14="http://schemas.microsoft.com/office/powerpoint/2010/main" val="3500995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Bottom text</a:t>
            </a:r>
          </a:p>
          <a:p>
            <a:r>
              <a:rPr lang="en-US" sz="1200" kern="1200" dirty="0">
                <a:solidFill>
                  <a:schemeClr val="tx1"/>
                </a:solidFill>
                <a:effectLst/>
                <a:latin typeface="Arial" charset="0"/>
                <a:ea typeface="ＭＳ Ｐゴシック" panose="020B0600070205080204" pitchFamily="34" charset="-128"/>
                <a:cs typeface="+mn-cs"/>
              </a:rPr>
              <a:t>How material behaves at low and high strain rates</a:t>
            </a:r>
          </a:p>
          <a:p>
            <a:r>
              <a:rPr lang="en-US" sz="1200" kern="1200" dirty="0">
                <a:solidFill>
                  <a:schemeClr val="tx1"/>
                </a:solidFill>
                <a:effectLst/>
                <a:latin typeface="Arial" charset="0"/>
                <a:ea typeface="ＭＳ Ｐゴシック" panose="020B0600070205080204" pitchFamily="34" charset="-128"/>
                <a:cs typeface="+mn-cs"/>
              </a:rPr>
              <a:t>Right text</a:t>
            </a:r>
          </a:p>
          <a:p>
            <a:r>
              <a:rPr lang="en-US" sz="1200" kern="1200" dirty="0">
                <a:solidFill>
                  <a:schemeClr val="tx1"/>
                </a:solidFill>
                <a:effectLst/>
                <a:latin typeface="Arial" charset="0"/>
                <a:ea typeface="ＭＳ Ｐゴシック" panose="020B0600070205080204" pitchFamily="34" charset="-128"/>
                <a:cs typeface="+mn-cs"/>
              </a:rPr>
              <a:t>Which has to use specifically designed tension specimens</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That is why we will be testing Inconel 625 in various direction to fully understand how the material behaves under the influence of its new texture. From the new dynamic forming process, we will also have to understand how the material behaves at low and high strain rates. To test these conditions, we are using a servo hydraulic test machine   so we can achieve the low strain rates of 10 to the -4 and 10 to the -1/s. To achieve the strain rates closer to 1000/s, we will be using a Kolsky bar.</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 MTS is actually the trade name of the machine. I know MTS is probably in all your plots, so lets keep it, but ordinarily we would just say “servo-hydraulic” load frame. Also, FYI, the load frame applies force by the use of high pressure fluid (hence it is called a hydraulic load frame). There are other kinds of testers that use a screw (screw-driven machines) and others that use an electromagnetic coil (for low loads), FYI</a:t>
            </a:r>
          </a:p>
          <a:p>
            <a:endParaRPr lang="en-US" sz="1200" kern="1200" dirty="0">
              <a:solidFill>
                <a:schemeClr val="tx1"/>
              </a:solidFill>
              <a:effectLst/>
              <a:latin typeface="Arial" charset="0"/>
              <a:ea typeface="ＭＳ Ｐゴシック" panose="020B0600070205080204" pitchFamily="34" charset="-128"/>
              <a:cs typeface="+mn-cs"/>
            </a:endParaRPr>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7</a:t>
            </a:fld>
            <a:endParaRPr lang="en-US" altLang="en-US"/>
          </a:p>
        </p:txBody>
      </p:sp>
    </p:spTree>
    <p:extLst>
      <p:ext uri="{BB962C8B-B14F-4D97-AF65-F5344CB8AC3E}">
        <p14:creationId xmlns:p14="http://schemas.microsoft.com/office/powerpoint/2010/main" val="344213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Kolsky bar great, but has limitations and currently has no standard for testing specimens, ASTM American Society for Testing and Materials, Americas primary mechanical testing standards organization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ASTM E8 for slow, go through points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Kolsky 3mm limitation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Need to get strain near fracture for usefulness in data, what we get in dynamic forming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panose="020B0600070205080204" pitchFamily="34" charset="-128"/>
                <a:cs typeface="+mn-cs"/>
              </a:rPr>
              <a:t>The kolsky bar is a great tool to understand how large strain rates affect the mechanical behavior of a material, but it also has its limitations that need to be accounted for. There is a standard test method for testing metals in tension, and in that standard it specifies how the test specimen must be designed. Although we follow a few guidelines, like using the entire thickness of our .5mm sheet of Inconel 625, we fall once we get to the recommended gage length. The ASTM E8 standard requires a 32mm gage length, while we were forced to design it to only 7mm. This is because the Kolsky bar can only stretch the sample a certain length during the time of the test, and we need to achieve a strain that would get us close to fracture. From that, we do not follow the guidelines of E8, but it does allow the test to occur so we can discover useful data on its behavior at these high strains.</a:t>
            </a:r>
          </a:p>
          <a:p>
            <a:endParaRPr lang="en-US" dirty="0"/>
          </a:p>
          <a:p>
            <a:endParaRPr lang="en-US" dirty="0"/>
          </a:p>
          <a:p>
            <a:r>
              <a:rPr lang="en-US" dirty="0"/>
              <a:t>E8 is not only specimen but also testing rates, (usually slow)</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8</a:t>
            </a:fld>
            <a:endParaRPr lang="en-US" altLang="en-US"/>
          </a:p>
        </p:txBody>
      </p:sp>
    </p:spTree>
    <p:extLst>
      <p:ext uri="{BB962C8B-B14F-4D97-AF65-F5344CB8AC3E}">
        <p14:creationId xmlns:p14="http://schemas.microsoft.com/office/powerpoint/2010/main" val="33428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anose="020B0600070205080204" pitchFamily="34" charset="-128"/>
                <a:cs typeface="+mn-cs"/>
              </a:rPr>
              <a:t>Walk down text, comment on cleanliness? </a:t>
            </a: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endParaRPr lang="en-US" sz="1200" kern="1200" dirty="0">
              <a:solidFill>
                <a:schemeClr val="tx1"/>
              </a:solidFill>
              <a:effectLst/>
              <a:latin typeface="Arial" charset="0"/>
              <a:ea typeface="ＭＳ Ｐゴシック" panose="020B0600070205080204" pitchFamily="34" charset="-128"/>
              <a:cs typeface="+mn-cs"/>
            </a:endParaRPr>
          </a:p>
          <a:p>
            <a:r>
              <a:rPr lang="en-US" sz="1200" kern="1200" dirty="0">
                <a:solidFill>
                  <a:schemeClr val="tx1"/>
                </a:solidFill>
                <a:effectLst/>
                <a:latin typeface="Arial" charset="0"/>
                <a:ea typeface="ＭＳ Ｐゴシック" panose="020B0600070205080204" pitchFamily="34" charset="-128"/>
                <a:cs typeface="+mn-cs"/>
              </a:rPr>
              <a:t>Pictured to the right is the Kolsky bar, designed for strain rate around 1000/s, which is crucial to understand for the applications that see these strain rates, like dynamic forming, high speed machining, and automobile crashes.</a:t>
            </a:r>
          </a:p>
          <a:p>
            <a:r>
              <a:rPr lang="en-US" sz="1200" kern="1200" dirty="0">
                <a:solidFill>
                  <a:schemeClr val="tx1"/>
                </a:solidFill>
                <a:effectLst/>
                <a:latin typeface="Arial" charset="0"/>
                <a:ea typeface="ＭＳ Ｐゴシック" panose="020B0600070205080204" pitchFamily="34" charset="-128"/>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CF5FF66-933B-455B-8E57-FDEE547E3E28}" type="slidenum">
              <a:rPr lang="en-US" altLang="en-US" smtClean="0"/>
              <a:pPr>
                <a:defRPr/>
              </a:pPr>
              <a:t>9</a:t>
            </a:fld>
            <a:endParaRPr lang="en-US" altLang="en-US"/>
          </a:p>
        </p:txBody>
      </p:sp>
    </p:spTree>
    <p:extLst>
      <p:ext uri="{BB962C8B-B14F-4D97-AF65-F5344CB8AC3E}">
        <p14:creationId xmlns:p14="http://schemas.microsoft.com/office/powerpoint/2010/main" val="242931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Tree>
    <p:extLst>
      <p:ext uri="{BB962C8B-B14F-4D97-AF65-F5344CB8AC3E}">
        <p14:creationId xmlns:p14="http://schemas.microsoft.com/office/powerpoint/2010/main" val="5490965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UNH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34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roject slide">
    <p:spTree>
      <p:nvGrpSpPr>
        <p:cNvPr id="1" name=""/>
        <p:cNvGrpSpPr/>
        <p:nvPr/>
      </p:nvGrpSpPr>
      <p:grpSpPr>
        <a:xfrm>
          <a:off x="0" y="0"/>
          <a:ext cx="0" cy="0"/>
          <a:chOff x="0" y="0"/>
          <a:chExt cx="0" cy="0"/>
        </a:xfrm>
      </p:grpSpPr>
      <p:sp>
        <p:nvSpPr>
          <p:cNvPr id="11" name="Text Placeholder 10"/>
          <p:cNvSpPr>
            <a:spLocks noGrp="1"/>
          </p:cNvSpPr>
          <p:nvPr>
            <p:ph type="body" sz="quarter" idx="14" hasCustomPrompt="1"/>
          </p:nvPr>
        </p:nvSpPr>
        <p:spPr>
          <a:xfrm>
            <a:off x="279396" y="457200"/>
            <a:ext cx="6400800" cy="381000"/>
          </a:xfrm>
        </p:spPr>
        <p:txBody>
          <a:bodyPr>
            <a:noAutofit/>
          </a:bodyPr>
          <a:lstStyle>
            <a:lvl1pPr marL="0" indent="0">
              <a:buNone/>
              <a:defRPr sz="2000">
                <a:solidFill>
                  <a:schemeClr val="tx1">
                    <a:lumMod val="65000"/>
                    <a:lumOff val="3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Project Title</a:t>
            </a:r>
          </a:p>
        </p:txBody>
      </p:sp>
      <p:sp>
        <p:nvSpPr>
          <p:cNvPr id="3" name="Text Placeholder 2"/>
          <p:cNvSpPr>
            <a:spLocks noGrp="1"/>
          </p:cNvSpPr>
          <p:nvPr>
            <p:ph type="body" sz="quarter" idx="15"/>
          </p:nvPr>
        </p:nvSpPr>
        <p:spPr>
          <a:xfrm>
            <a:off x="365760" y="1069848"/>
            <a:ext cx="41148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99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UNH Mast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en-US"/>
          </a:p>
        </p:txBody>
      </p:sp>
      <p:sp>
        <p:nvSpPr>
          <p:cNvPr id="3" name="Footer Placeholder 2"/>
          <p:cNvSpPr>
            <a:spLocks noGrp="1"/>
          </p:cNvSpPr>
          <p:nvPr>
            <p:ph type="ftr" sz="quarter" idx="11"/>
          </p:nvPr>
        </p:nvSpPr>
        <p:spPr/>
        <p:txBody>
          <a:bodyPr/>
          <a:lstStyle/>
          <a:p>
            <a:pPr>
              <a:defRPr/>
            </a:pPr>
            <a:endParaRPr lang="en-US" altLang="en-US"/>
          </a:p>
        </p:txBody>
      </p:sp>
      <p:cxnSp>
        <p:nvCxnSpPr>
          <p:cNvPr id="4" name="Straight Connector 8"/>
          <p:cNvCxnSpPr>
            <a:cxnSpLocks noChangeShapeType="1"/>
          </p:cNvCxnSpPr>
          <p:nvPr userDrawn="1"/>
        </p:nvCxnSpPr>
        <p:spPr bwMode="auto">
          <a:xfrm>
            <a:off x="0" y="632695"/>
            <a:ext cx="8229600"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8" name="Title 7"/>
          <p:cNvSpPr>
            <a:spLocks noGrp="1"/>
          </p:cNvSpPr>
          <p:nvPr>
            <p:ph type="title"/>
          </p:nvPr>
        </p:nvSpPr>
        <p:spPr>
          <a:xfrm>
            <a:off x="547255" y="-286327"/>
            <a:ext cx="7772400" cy="1143000"/>
          </a:xfrm>
        </p:spPr>
        <p:txBody>
          <a:bodyPr/>
          <a:lstStyle>
            <a:lvl1pPr>
              <a:defRPr sz="3200">
                <a:solidFill>
                  <a:srgbClr val="FF0000"/>
                </a:solidFill>
              </a:defRPr>
            </a:lvl1pPr>
          </a:lstStyle>
          <a:p>
            <a:r>
              <a:rPr lang="en-US"/>
              <a:t>Click to edit Master title style</a:t>
            </a:r>
          </a:p>
        </p:txBody>
      </p:sp>
    </p:spTree>
    <p:extLst>
      <p:ext uri="{BB962C8B-B14F-4D97-AF65-F5344CB8AC3E}">
        <p14:creationId xmlns:p14="http://schemas.microsoft.com/office/powerpoint/2010/main" val="342071094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EEAF-33C8-46C4-B5A3-07543B605E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EC3FB-03A0-42E4-B5C4-81FA5FBECD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10F56-E91D-412F-8961-92E9E3C23DFF}"/>
              </a:ext>
            </a:extLst>
          </p:cNvPr>
          <p:cNvSpPr>
            <a:spLocks noGrp="1"/>
          </p:cNvSpPr>
          <p:nvPr>
            <p:ph type="dt" sz="half" idx="10"/>
          </p:nvPr>
        </p:nvSpPr>
        <p:spPr/>
        <p:txBody>
          <a:bodyPr/>
          <a:lstStyle/>
          <a:p>
            <a:fld id="{91BCA515-CAE6-4A82-BC9D-A92FE221BC0D}" type="datetimeFigureOut">
              <a:rPr lang="en-US" smtClean="0"/>
              <a:t>1/16/2019</a:t>
            </a:fld>
            <a:endParaRPr lang="en-US"/>
          </a:p>
        </p:txBody>
      </p:sp>
      <p:sp>
        <p:nvSpPr>
          <p:cNvPr id="5" name="Footer Placeholder 4">
            <a:extLst>
              <a:ext uri="{FF2B5EF4-FFF2-40B4-BE49-F238E27FC236}">
                <a16:creationId xmlns:a16="http://schemas.microsoft.com/office/drawing/2014/main" id="{6EB57388-8C3D-452A-8E76-288E10C29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E089C-7C32-4EDE-9A07-2C60DC9F72C4}"/>
              </a:ext>
            </a:extLst>
          </p:cNvPr>
          <p:cNvSpPr>
            <a:spLocks noGrp="1"/>
          </p:cNvSpPr>
          <p:nvPr>
            <p:ph type="sldNum" sz="quarter" idx="12"/>
          </p:nvPr>
        </p:nvSpPr>
        <p:spPr/>
        <p:txBody>
          <a:bodyPr/>
          <a:lstStyle/>
          <a:p>
            <a:fld id="{14EB0D11-A66E-436E-99D7-9B2F3C7876F7}" type="slidenum">
              <a:rPr lang="en-US" smtClean="0"/>
              <a:t>‹#›</a:t>
            </a:fld>
            <a:endParaRPr lang="en-US"/>
          </a:p>
        </p:txBody>
      </p:sp>
    </p:spTree>
    <p:extLst>
      <p:ext uri="{BB962C8B-B14F-4D97-AF65-F5344CB8AC3E}">
        <p14:creationId xmlns:p14="http://schemas.microsoft.com/office/powerpoint/2010/main" val="2746593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Text Box 8"/>
          <p:cNvSpPr txBox="1">
            <a:spLocks noChangeArrowheads="1"/>
          </p:cNvSpPr>
          <p:nvPr userDrawn="1"/>
        </p:nvSpPr>
        <p:spPr bwMode="auto">
          <a:xfrm>
            <a:off x="0" y="6562725"/>
            <a:ext cx="5791200"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defRPr/>
            </a:pPr>
            <a:r>
              <a:rPr lang="en-US" altLang="zh-CN" sz="1100" dirty="0">
                <a:latin typeface="Microsoft Sans Serif" panose="020B0604020202020204" pitchFamily="34" charset="0"/>
                <a:ea typeface="SimSun" panose="02010600030101010101" pitchFamily="2" charset="-122"/>
                <a:cs typeface="Microsoft Sans Serif" panose="020B0604020202020204" pitchFamily="34" charset="0"/>
              </a:rPr>
              <a:t>  Charlie</a:t>
            </a:r>
            <a:r>
              <a:rPr lang="en-US" altLang="zh-CN" sz="1100" baseline="0" dirty="0">
                <a:latin typeface="Microsoft Sans Serif" panose="020B0604020202020204" pitchFamily="34" charset="0"/>
                <a:ea typeface="SimSun" panose="02010600030101010101" pitchFamily="2" charset="-122"/>
                <a:cs typeface="Microsoft Sans Serif" panose="020B0604020202020204" pitchFamily="34" charset="0"/>
              </a:rPr>
              <a:t> Nitschelm</a:t>
            </a:r>
            <a:r>
              <a:rPr lang="en-US" altLang="zh-CN" sz="1100" dirty="0">
                <a:latin typeface="Microsoft Sans Serif" panose="020B0604020202020204" pitchFamily="34" charset="0"/>
                <a:ea typeface="SimSun" panose="02010600030101010101" pitchFamily="2" charset="-122"/>
                <a:cs typeface="Microsoft Sans Serif" panose="020B0604020202020204" pitchFamily="34" charset="0"/>
              </a:rPr>
              <a:t>    |    Univ. of New Hampshire    |    </a:t>
            </a:r>
            <a:fld id="{E68B9163-5350-424A-9047-E176D2C417C8}" type="slidenum">
              <a:rPr lang="en-US" altLang="en-US" sz="1100" smtClean="0">
                <a:latin typeface="Microsoft Sans Serif" panose="020B0604020202020204" pitchFamily="34" charset="0"/>
                <a:ea typeface="SimSun" panose="02010600030101010101" pitchFamily="2" charset="-122"/>
                <a:cs typeface="Microsoft Sans Serif" panose="020B0604020202020204" pitchFamily="34" charset="0"/>
              </a:rPr>
              <a:pPr eaLnBrk="1" hangingPunct="1">
                <a:spcBef>
                  <a:spcPct val="50000"/>
                </a:spcBef>
                <a:defRPr/>
              </a:pPr>
              <a:t>‹#›</a:t>
            </a:fld>
            <a:endParaRPr lang="en-US" altLang="zh-CN" sz="1100" i="1" dirty="0">
              <a:solidFill>
                <a:srgbClr val="FFFFFF"/>
              </a:solidFill>
              <a:latin typeface="Microsoft Sans Serif" panose="020B0604020202020204" pitchFamily="34" charset="0"/>
              <a:ea typeface="SimSun" panose="02010600030101010101" pitchFamily="2" charset="-122"/>
              <a:cs typeface="Microsoft Sans Serif" panose="020B0604020202020204" pitchFamily="34" charset="0"/>
            </a:endParaRPr>
          </a:p>
        </p:txBody>
      </p:sp>
      <p:cxnSp>
        <p:nvCxnSpPr>
          <p:cNvPr id="1031" name="Straight Connector 8"/>
          <p:cNvCxnSpPr>
            <a:cxnSpLocks noChangeShapeType="1"/>
          </p:cNvCxnSpPr>
          <p:nvPr userDrawn="1"/>
        </p:nvCxnSpPr>
        <p:spPr bwMode="auto">
          <a:xfrm>
            <a:off x="0" y="6553200"/>
            <a:ext cx="9144000" cy="0"/>
          </a:xfrm>
          <a:prstGeom prst="line">
            <a:avLst/>
          </a:prstGeom>
          <a:noFill/>
          <a:ln w="25400" algn="ctr">
            <a:solidFill>
              <a:schemeClr val="tx1"/>
            </a:solidFill>
            <a:round/>
            <a:headEnd/>
            <a:tailEnd/>
          </a:ln>
          <a:extLst>
            <a:ext uri="{909E8E84-426E-40dd-AFC4-6F175D3DCCD1}">
              <a14:hiddenFill xmlns:a14="http://schemas.microsoft.com/office/drawing/2010/main" xmlns="">
                <a:noFill/>
              </a14:hiddenFill>
            </a:ext>
          </a:extLst>
        </p:spPr>
      </p:cxnSp>
      <p:grpSp>
        <p:nvGrpSpPr>
          <p:cNvPr id="1032" name="Group 12"/>
          <p:cNvGrpSpPr>
            <a:grpSpLocks/>
          </p:cNvGrpSpPr>
          <p:nvPr userDrawn="1"/>
        </p:nvGrpSpPr>
        <p:grpSpPr bwMode="auto">
          <a:xfrm>
            <a:off x="7342188" y="5678488"/>
            <a:ext cx="1878012" cy="1179512"/>
            <a:chOff x="7312136" y="5678788"/>
            <a:chExt cx="1876211" cy="1180562"/>
          </a:xfrm>
        </p:grpSpPr>
        <p:sp>
          <p:nvSpPr>
            <p:cNvPr id="1034" name="Rectangle 13"/>
            <p:cNvSpPr>
              <a:spLocks noChangeArrowheads="1"/>
            </p:cNvSpPr>
            <p:nvPr userDrawn="1"/>
          </p:nvSpPr>
          <p:spPr bwMode="auto">
            <a:xfrm>
              <a:off x="7312136" y="6020404"/>
              <a:ext cx="1800084" cy="8389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endParaRPr lang="en-US" altLang="en-US"/>
            </a:p>
          </p:txBody>
        </p:sp>
        <p:pic>
          <p:nvPicPr>
            <p:cNvPr id="1035" name="Picture 15"/>
            <p:cNvPicPr>
              <a:picLocks noChangeAspect="1" noChangeArrowheads="1"/>
            </p:cNvPicPr>
            <p:nvPr userDrawn="1"/>
          </p:nvPicPr>
          <p:blipFill>
            <a:blip r:embed="rId7"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7832246" y="5678788"/>
              <a:ext cx="1219200" cy="9794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36" name="Text Box 8"/>
            <p:cNvSpPr txBox="1">
              <a:spLocks noChangeArrowheads="1"/>
            </p:cNvSpPr>
            <p:nvPr userDrawn="1"/>
          </p:nvSpPr>
          <p:spPr bwMode="auto">
            <a:xfrm>
              <a:off x="7312136" y="6428755"/>
              <a:ext cx="1876211" cy="430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zh-CN" sz="11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Mechanics,</a:t>
              </a:r>
            </a:p>
            <a:p>
              <a:pPr eaLnBrk="1" hangingPunct="1">
                <a:defRPr/>
              </a:pPr>
              <a:r>
                <a:rPr lang="en-US" altLang="zh-CN" sz="11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Materials</a:t>
              </a:r>
              <a:r>
                <a:rPr lang="en-US" altLang="zh-CN" sz="8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  </a:t>
              </a:r>
              <a:r>
                <a:rPr lang="en-US" altLang="zh-CN" sz="10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&amp;</a:t>
              </a:r>
              <a:r>
                <a:rPr lang="en-US" altLang="zh-CN" sz="8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  </a:t>
              </a:r>
              <a:r>
                <a:rPr lang="en-US" altLang="zh-CN" sz="1100"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rPr>
                <a:t>Manufacturing</a:t>
              </a:r>
              <a:endParaRPr lang="en-US" altLang="zh-CN" sz="1100" i="1" dirty="0">
                <a:solidFill>
                  <a:srgbClr val="7F7F7F"/>
                </a:solidFill>
                <a:latin typeface="Microsoft Sans Serif" panose="020B0604020202020204" pitchFamily="34" charset="0"/>
                <a:ea typeface="SimSun" panose="02010600030101010101" pitchFamily="2" charset="-122"/>
                <a:cs typeface="Microsoft Sans Serif" panose="020B0604020202020204" pitchFamily="34" charset="0"/>
              </a:endParaRPr>
            </a:p>
          </p:txBody>
        </p:sp>
      </p:grpSp>
      <p:pic>
        <p:nvPicPr>
          <p:cNvPr id="1033" name="Picture 12"/>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494713" y="3175"/>
            <a:ext cx="641350" cy="771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74" r:id="rId1"/>
    <p:sldLayoutId id="2147484575" r:id="rId2"/>
    <p:sldLayoutId id="2147484576" r:id="rId3"/>
    <p:sldLayoutId id="2147484577" r:id="rId4"/>
    <p:sldLayoutId id="2147484578" r:id="rId5"/>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5pPr>
      <a:lvl6pPr marL="457200" algn="ctr" rtl="0" fontAlgn="base">
        <a:spcBef>
          <a:spcPct val="0"/>
        </a:spcBef>
        <a:spcAft>
          <a:spcPct val="0"/>
        </a:spcAft>
        <a:defRPr sz="4400">
          <a:solidFill>
            <a:schemeClr val="tx2"/>
          </a:solidFill>
          <a:latin typeface="Arial" charset="0"/>
          <a:ea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anose="020B0600070205080204" pitchFamily="34"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anose="020B0600070205080204" pitchFamily="34" charset="-128"/>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avi"/><Relationship Id="rId1" Type="http://schemas.openxmlformats.org/officeDocument/2006/relationships/video" Target="NULL" TargetMode="External"/><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wmv"/><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file:///C:\mates\TMS2007_fields_symposium\1114_visible.avi" TargetMode="External"/><Relationship Id="rId5" Type="http://schemas.openxmlformats.org/officeDocument/2006/relationships/image" Target="../media/image43.gif"/><Relationship Id="rId4" Type="http://schemas.openxmlformats.org/officeDocument/2006/relationships/image" Target="../media/image42.gif"/></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6.emf"/></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09F63-67E2-4161-9FD7-D3326336F861}"/>
              </a:ext>
            </a:extLst>
          </p:cNvPr>
          <p:cNvSpPr txBox="1"/>
          <p:nvPr/>
        </p:nvSpPr>
        <p:spPr>
          <a:xfrm>
            <a:off x="2277979" y="3615649"/>
            <a:ext cx="4566084" cy="1015663"/>
          </a:xfrm>
          <a:prstGeom prst="rect">
            <a:avLst/>
          </a:prstGeom>
          <a:noFill/>
        </p:spPr>
        <p:txBody>
          <a:bodyPr wrap="square" rtlCol="0">
            <a:spAutoFit/>
          </a:bodyPr>
          <a:lstStyle/>
          <a:p>
            <a:pPr algn="ctr"/>
            <a:r>
              <a:rPr lang="en-US" sz="2000" dirty="0"/>
              <a:t>A Study of Inconel 625 in both Tension and Compression at High Strain Rates using a Pulse-Heated Kolsky Bar</a:t>
            </a:r>
          </a:p>
        </p:txBody>
      </p:sp>
      <p:pic>
        <p:nvPicPr>
          <p:cNvPr id="6" name="Picture 5">
            <a:extLst>
              <a:ext uri="{FF2B5EF4-FFF2-40B4-BE49-F238E27FC236}">
                <a16:creationId xmlns:a16="http://schemas.microsoft.com/office/drawing/2014/main" id="{B5121C09-0C26-4C46-B50D-7062327C05BC}"/>
              </a:ext>
            </a:extLst>
          </p:cNvPr>
          <p:cNvPicPr>
            <a:picLocks/>
          </p:cNvPicPr>
          <p:nvPr/>
        </p:nvPicPr>
        <p:blipFill>
          <a:blip r:embed="rId3"/>
          <a:stretch>
            <a:fillRect/>
          </a:stretch>
        </p:blipFill>
        <p:spPr>
          <a:xfrm>
            <a:off x="275500" y="1520039"/>
            <a:ext cx="3993125" cy="1828800"/>
          </a:xfrm>
          <a:prstGeom prst="rect">
            <a:avLst/>
          </a:prstGeom>
          <a:effectLst>
            <a:innerShdw blurRad="114300">
              <a:prstClr val="black"/>
            </a:innerShdw>
          </a:effectLst>
        </p:spPr>
      </p:pic>
      <p:sp>
        <p:nvSpPr>
          <p:cNvPr id="3" name="TextBox 2">
            <a:extLst>
              <a:ext uri="{FF2B5EF4-FFF2-40B4-BE49-F238E27FC236}">
                <a16:creationId xmlns:a16="http://schemas.microsoft.com/office/drawing/2014/main" id="{11BF2F31-8AFE-4569-BBDA-658BB1EF31C2}"/>
              </a:ext>
            </a:extLst>
          </p:cNvPr>
          <p:cNvSpPr txBox="1"/>
          <p:nvPr/>
        </p:nvSpPr>
        <p:spPr>
          <a:xfrm>
            <a:off x="1236848" y="356260"/>
            <a:ext cx="6614556" cy="523220"/>
          </a:xfrm>
          <a:prstGeom prst="rect">
            <a:avLst/>
          </a:prstGeom>
          <a:noFill/>
        </p:spPr>
        <p:txBody>
          <a:bodyPr wrap="square" rtlCol="0">
            <a:spAutoFit/>
          </a:bodyPr>
          <a:lstStyle/>
          <a:p>
            <a:pPr algn="ctr"/>
            <a:r>
              <a:rPr lang="en-US" sz="2800" dirty="0"/>
              <a:t>NIST SURF Program Final Presentation</a:t>
            </a:r>
          </a:p>
        </p:txBody>
      </p:sp>
      <p:sp>
        <p:nvSpPr>
          <p:cNvPr id="8" name="TextBox 7">
            <a:extLst>
              <a:ext uri="{FF2B5EF4-FFF2-40B4-BE49-F238E27FC236}">
                <a16:creationId xmlns:a16="http://schemas.microsoft.com/office/drawing/2014/main" id="{1FB72390-8892-4CC9-956F-801568E8622A}"/>
              </a:ext>
            </a:extLst>
          </p:cNvPr>
          <p:cNvSpPr txBox="1"/>
          <p:nvPr/>
        </p:nvSpPr>
        <p:spPr>
          <a:xfrm>
            <a:off x="2596572" y="5835416"/>
            <a:ext cx="3895107" cy="338554"/>
          </a:xfrm>
          <a:prstGeom prst="rect">
            <a:avLst/>
          </a:prstGeom>
          <a:noFill/>
        </p:spPr>
        <p:txBody>
          <a:bodyPr wrap="square" rtlCol="0">
            <a:spAutoFit/>
          </a:bodyPr>
          <a:lstStyle/>
          <a:p>
            <a:pPr algn="ctr"/>
            <a:r>
              <a:rPr lang="en-US" sz="1600" dirty="0"/>
              <a:t>Mentor: Dr. Steven Mates</a:t>
            </a:r>
          </a:p>
        </p:txBody>
      </p:sp>
      <p:sp>
        <p:nvSpPr>
          <p:cNvPr id="9" name="TextBox 8">
            <a:extLst>
              <a:ext uri="{FF2B5EF4-FFF2-40B4-BE49-F238E27FC236}">
                <a16:creationId xmlns:a16="http://schemas.microsoft.com/office/drawing/2014/main" id="{4C09F368-237A-4CCD-B5D6-679EDBB0DB55}"/>
              </a:ext>
            </a:extLst>
          </p:cNvPr>
          <p:cNvSpPr txBox="1"/>
          <p:nvPr/>
        </p:nvSpPr>
        <p:spPr>
          <a:xfrm>
            <a:off x="2707325" y="5373751"/>
            <a:ext cx="3673600" cy="400110"/>
          </a:xfrm>
          <a:prstGeom prst="rect">
            <a:avLst/>
          </a:prstGeom>
          <a:noFill/>
        </p:spPr>
        <p:txBody>
          <a:bodyPr wrap="square" rtlCol="0">
            <a:spAutoFit/>
          </a:bodyPr>
          <a:lstStyle/>
          <a:p>
            <a:pPr algn="ctr"/>
            <a:r>
              <a:rPr lang="en-US" sz="2000" dirty="0"/>
              <a:t>Author: Charlie Nitschelm</a:t>
            </a:r>
          </a:p>
        </p:txBody>
      </p:sp>
      <p:pic>
        <p:nvPicPr>
          <p:cNvPr id="4" name="Picture 3">
            <a:extLst>
              <a:ext uri="{FF2B5EF4-FFF2-40B4-BE49-F238E27FC236}">
                <a16:creationId xmlns:a16="http://schemas.microsoft.com/office/drawing/2014/main" id="{2AEABE10-4827-4F35-A66B-6004177CF3A4}"/>
              </a:ext>
            </a:extLst>
          </p:cNvPr>
          <p:cNvPicPr>
            <a:picLocks noChangeAspect="1"/>
          </p:cNvPicPr>
          <p:nvPr/>
        </p:nvPicPr>
        <p:blipFill>
          <a:blip r:embed="rId4"/>
          <a:stretch>
            <a:fillRect/>
          </a:stretch>
        </p:blipFill>
        <p:spPr>
          <a:xfrm>
            <a:off x="4875377" y="1528648"/>
            <a:ext cx="3993123" cy="1828800"/>
          </a:xfrm>
          <a:prstGeom prst="rect">
            <a:avLst/>
          </a:prstGeom>
          <a:effectLst>
            <a:innerShdw blurRad="114300">
              <a:prstClr val="black"/>
            </a:innerShdw>
          </a:effectLst>
        </p:spPr>
      </p:pic>
      <p:sp>
        <p:nvSpPr>
          <p:cNvPr id="5" name="TextBox 4">
            <a:extLst>
              <a:ext uri="{FF2B5EF4-FFF2-40B4-BE49-F238E27FC236}">
                <a16:creationId xmlns:a16="http://schemas.microsoft.com/office/drawing/2014/main" id="{F86CA4D6-032F-453C-920D-EA0301CD48C2}"/>
              </a:ext>
            </a:extLst>
          </p:cNvPr>
          <p:cNvSpPr txBox="1"/>
          <p:nvPr/>
        </p:nvSpPr>
        <p:spPr>
          <a:xfrm>
            <a:off x="5764179" y="1197239"/>
            <a:ext cx="2215517" cy="307777"/>
          </a:xfrm>
          <a:prstGeom prst="rect">
            <a:avLst/>
          </a:prstGeom>
          <a:noFill/>
        </p:spPr>
        <p:txBody>
          <a:bodyPr wrap="square" rtlCol="0">
            <a:spAutoFit/>
          </a:bodyPr>
          <a:lstStyle/>
          <a:p>
            <a:r>
              <a:rPr lang="en-US" sz="1400" dirty="0"/>
              <a:t>Compression Specimen</a:t>
            </a:r>
          </a:p>
        </p:txBody>
      </p:sp>
      <p:sp>
        <p:nvSpPr>
          <p:cNvPr id="11" name="TextBox 10">
            <a:extLst>
              <a:ext uri="{FF2B5EF4-FFF2-40B4-BE49-F238E27FC236}">
                <a16:creationId xmlns:a16="http://schemas.microsoft.com/office/drawing/2014/main" id="{B7F34DE4-2386-4BE4-9ECF-7442CBC0B71F}"/>
              </a:ext>
            </a:extLst>
          </p:cNvPr>
          <p:cNvSpPr txBox="1"/>
          <p:nvPr/>
        </p:nvSpPr>
        <p:spPr>
          <a:xfrm>
            <a:off x="1442509" y="1203500"/>
            <a:ext cx="1659106" cy="307777"/>
          </a:xfrm>
          <a:prstGeom prst="rect">
            <a:avLst/>
          </a:prstGeom>
          <a:noFill/>
        </p:spPr>
        <p:txBody>
          <a:bodyPr wrap="square" rtlCol="0">
            <a:spAutoFit/>
          </a:bodyPr>
          <a:lstStyle/>
          <a:p>
            <a:r>
              <a:rPr lang="en-US" sz="1400" dirty="0"/>
              <a:t>Tension Specimen</a:t>
            </a:r>
          </a:p>
        </p:txBody>
      </p:sp>
    </p:spTree>
    <p:extLst>
      <p:ext uri="{BB962C8B-B14F-4D97-AF65-F5344CB8AC3E}">
        <p14:creationId xmlns:p14="http://schemas.microsoft.com/office/powerpoint/2010/main" val="20228974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132078" y="94621"/>
            <a:ext cx="7416804" cy="533400"/>
          </a:xfrm>
          <a:prstGeom prst="rect">
            <a:avLst/>
          </a:prstGeom>
        </p:spPr>
        <p:txBody>
          <a:bodyPr vert="horz" lIns="91440" tIns="45720" rIns="91440" bIns="4572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mj-lt"/>
              </a:rPr>
              <a:t>Kolsky Bar: Basic Mechanics</a:t>
            </a:r>
          </a:p>
        </p:txBody>
      </p:sp>
      <p:pic>
        <p:nvPicPr>
          <p:cNvPr id="5" name="Picture 16" descr="kolsky_animation_improved.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157288"/>
            <a:ext cx="80676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0" y="2743200"/>
            <a:ext cx="3528142" cy="3253265"/>
            <a:chOff x="0" y="2590800"/>
            <a:chExt cx="3528142" cy="3253265"/>
          </a:xfrm>
        </p:grpSpPr>
        <p:pic>
          <p:nvPicPr>
            <p:cNvPr id="7" name="Picture 15" descr="1159_aluminu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18846" y="3253343"/>
              <a:ext cx="2438400" cy="11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9"/>
            <p:cNvSpPr txBox="1">
              <a:spLocks noChangeArrowheads="1"/>
            </p:cNvSpPr>
            <p:nvPr/>
          </p:nvSpPr>
          <p:spPr bwMode="auto">
            <a:xfrm>
              <a:off x="0" y="2797315"/>
              <a:ext cx="1905189" cy="1938992"/>
            </a:xfrm>
            <a:prstGeom prst="rect">
              <a:avLst/>
            </a:prstGeom>
            <a:noFill/>
            <a:ln w="9525">
              <a:noFill/>
              <a:miter lim="800000"/>
              <a:headEnd/>
              <a:tailEnd/>
            </a:ln>
            <a:effectLst/>
          </p:spPr>
          <p:txBody>
            <a:bodyPr wrap="square">
              <a:spAutoFit/>
            </a:bodyPr>
            <a:lstStyle/>
            <a:p>
              <a:pPr algn="ctr">
                <a:defRPr/>
              </a:pPr>
              <a:r>
                <a:rPr lang="en-US" sz="2000" i="1" dirty="0">
                  <a:effectLst>
                    <a:outerShdw blurRad="38100" dist="38100" dir="2700000" algn="tl">
                      <a:srgbClr val="C0C0C0"/>
                    </a:outerShdw>
                  </a:effectLst>
                </a:rPr>
                <a:t>But, the deformation velocity is only about half the striker velocity</a:t>
              </a:r>
            </a:p>
            <a:p>
              <a:pPr algn="ctr">
                <a:defRPr/>
              </a:pPr>
              <a:r>
                <a:rPr lang="en-US" sz="2000" i="1" dirty="0">
                  <a:effectLst>
                    <a:outerShdw blurRad="38100" dist="38100" dir="2700000" algn="tl">
                      <a:srgbClr val="C0C0C0"/>
                    </a:outerShdw>
                  </a:effectLst>
                </a:rPr>
                <a:t>(~ 8 m/s here)</a:t>
              </a:r>
            </a:p>
          </p:txBody>
        </p:sp>
        <p:sp>
          <p:nvSpPr>
            <p:cNvPr id="10" name="Text Box 32"/>
            <p:cNvSpPr txBox="1">
              <a:spLocks noChangeArrowheads="1"/>
            </p:cNvSpPr>
            <p:nvPr/>
          </p:nvSpPr>
          <p:spPr bwMode="auto">
            <a:xfrm>
              <a:off x="1547950" y="5105401"/>
              <a:ext cx="19801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400" b="1" dirty="0">
                  <a:latin typeface="+mj-lt"/>
                </a:rPr>
                <a:t>2 mm thick sample</a:t>
              </a:r>
            </a:p>
            <a:p>
              <a:pPr algn="ctr" eaLnBrk="1" hangingPunct="1"/>
              <a:r>
                <a:rPr lang="en-US" sz="1400" b="1" dirty="0">
                  <a:latin typeface="+mj-lt"/>
                </a:rPr>
                <a:t>at 30,000 frames per second</a:t>
              </a:r>
            </a:p>
          </p:txBody>
        </p:sp>
      </p:grpSp>
      <p:sp>
        <p:nvSpPr>
          <p:cNvPr id="11" name="TextBox 10"/>
          <p:cNvSpPr txBox="1"/>
          <p:nvPr/>
        </p:nvSpPr>
        <p:spPr>
          <a:xfrm>
            <a:off x="1158967" y="2043357"/>
            <a:ext cx="8109528" cy="461665"/>
          </a:xfrm>
          <a:prstGeom prst="rect">
            <a:avLst/>
          </a:prstGeom>
          <a:noFill/>
        </p:spPr>
        <p:txBody>
          <a:bodyPr wrap="none" rtlCol="0">
            <a:spAutoFit/>
          </a:bodyPr>
          <a:lstStyle/>
          <a:p>
            <a:r>
              <a:rPr lang="en-US" i="1" dirty="0">
                <a:effectLst>
                  <a:outerShdw blurRad="38100" dist="38100" dir="2700000" algn="tl">
                    <a:srgbClr val="000000">
                      <a:alpha val="43137"/>
                    </a:srgbClr>
                  </a:outerShdw>
                </a:effectLst>
              </a:rPr>
              <a:t>Pulses Travel at the Speed of Sound in Steel </a:t>
            </a:r>
            <a:r>
              <a:rPr lang="en-US" i="1" dirty="0">
                <a:solidFill>
                  <a:srgbClr val="062FF2"/>
                </a:solidFill>
                <a:effectLst>
                  <a:outerShdw blurRad="38100" dist="38100" dir="2700000" algn="tl">
                    <a:srgbClr val="000000">
                      <a:alpha val="43137"/>
                    </a:srgbClr>
                  </a:outerShdw>
                </a:effectLst>
              </a:rPr>
              <a:t>(~ 5000 m/s)</a:t>
            </a:r>
          </a:p>
        </p:txBody>
      </p:sp>
      <p:cxnSp>
        <p:nvCxnSpPr>
          <p:cNvPr id="12" name="Straight Arrow Connector 11"/>
          <p:cNvCxnSpPr/>
          <p:nvPr/>
        </p:nvCxnSpPr>
        <p:spPr>
          <a:xfrm flipH="1">
            <a:off x="6364305" y="3307878"/>
            <a:ext cx="838200" cy="313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233166" y="4662080"/>
            <a:ext cx="838200" cy="31389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06954" y="1034534"/>
            <a:ext cx="1299715" cy="369332"/>
          </a:xfrm>
          <a:prstGeom prst="rect">
            <a:avLst/>
          </a:prstGeom>
          <a:noFill/>
        </p:spPr>
        <p:txBody>
          <a:bodyPr wrap="none" rtlCol="0">
            <a:spAutoFit/>
          </a:bodyPr>
          <a:lstStyle/>
          <a:p>
            <a:r>
              <a:rPr lang="en-US" dirty="0"/>
              <a:t>Test Sample</a:t>
            </a:r>
          </a:p>
        </p:txBody>
      </p:sp>
      <p:cxnSp>
        <p:nvCxnSpPr>
          <p:cNvPr id="18" name="Straight Arrow Connector 17"/>
          <p:cNvCxnSpPr/>
          <p:nvPr/>
        </p:nvCxnSpPr>
        <p:spPr>
          <a:xfrm flipH="1">
            <a:off x="5105399" y="1359735"/>
            <a:ext cx="116458" cy="22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99FCF9A-3008-4AE9-8FD7-3ADB0DB47A64}"/>
              </a:ext>
            </a:extLst>
          </p:cNvPr>
          <p:cNvPicPr>
            <a:picLocks noChangeAspect="1"/>
          </p:cNvPicPr>
          <p:nvPr/>
        </p:nvPicPr>
        <p:blipFill>
          <a:blip r:embed="rId5"/>
          <a:stretch>
            <a:fillRect/>
          </a:stretch>
        </p:blipFill>
        <p:spPr>
          <a:xfrm>
            <a:off x="3909091" y="2784649"/>
            <a:ext cx="4685617" cy="3394850"/>
          </a:xfrm>
          <a:prstGeom prst="rect">
            <a:avLst/>
          </a:prstGeom>
        </p:spPr>
      </p:pic>
      <p:sp>
        <p:nvSpPr>
          <p:cNvPr id="20" name="TextBox 19">
            <a:extLst>
              <a:ext uri="{FF2B5EF4-FFF2-40B4-BE49-F238E27FC236}">
                <a16:creationId xmlns:a16="http://schemas.microsoft.com/office/drawing/2014/main" id="{A531E069-C41E-4355-B153-0BB08488E475}"/>
              </a:ext>
            </a:extLst>
          </p:cNvPr>
          <p:cNvSpPr txBox="1"/>
          <p:nvPr/>
        </p:nvSpPr>
        <p:spPr>
          <a:xfrm>
            <a:off x="4486872" y="2861991"/>
            <a:ext cx="1353512" cy="369332"/>
          </a:xfrm>
          <a:prstGeom prst="rect">
            <a:avLst/>
          </a:prstGeom>
          <a:noFill/>
        </p:spPr>
        <p:txBody>
          <a:bodyPr wrap="none" rtlCol="0">
            <a:spAutoFit/>
          </a:bodyPr>
          <a:lstStyle/>
          <a:p>
            <a:r>
              <a:rPr lang="en-US" dirty="0"/>
              <a:t>Stress-Strain</a:t>
            </a:r>
          </a:p>
        </p:txBody>
      </p:sp>
      <p:sp>
        <p:nvSpPr>
          <p:cNvPr id="21" name="TextBox 20">
            <a:extLst>
              <a:ext uri="{FF2B5EF4-FFF2-40B4-BE49-F238E27FC236}">
                <a16:creationId xmlns:a16="http://schemas.microsoft.com/office/drawing/2014/main" id="{F85778AB-E878-4734-8F92-9CBA93C67A6D}"/>
              </a:ext>
            </a:extLst>
          </p:cNvPr>
          <p:cNvSpPr txBox="1"/>
          <p:nvPr/>
        </p:nvSpPr>
        <p:spPr>
          <a:xfrm>
            <a:off x="5630950" y="4363933"/>
            <a:ext cx="1204432" cy="369332"/>
          </a:xfrm>
          <a:prstGeom prst="rect">
            <a:avLst/>
          </a:prstGeom>
          <a:noFill/>
        </p:spPr>
        <p:txBody>
          <a:bodyPr wrap="none" rtlCol="0">
            <a:spAutoFit/>
          </a:bodyPr>
          <a:lstStyle/>
          <a:p>
            <a:r>
              <a:rPr lang="en-US" dirty="0"/>
              <a:t>Strain Rate</a:t>
            </a:r>
          </a:p>
        </p:txBody>
      </p:sp>
      <p:cxnSp>
        <p:nvCxnSpPr>
          <p:cNvPr id="17" name="Straight Connector 16">
            <a:extLst>
              <a:ext uri="{FF2B5EF4-FFF2-40B4-BE49-F238E27FC236}">
                <a16:creationId xmlns:a16="http://schemas.microsoft.com/office/drawing/2014/main" id="{81368D3F-0CEE-4E87-A5D8-E415740C25D1}"/>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3330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99E7CDAE-D04E-49B7-8D9C-0929D3EC551F}"/>
              </a:ext>
            </a:extLst>
          </p:cNvPr>
          <p:cNvSpPr>
            <a:spLocks noGrp="1"/>
          </p:cNvSpPr>
          <p:nvPr>
            <p:ph type="title"/>
          </p:nvPr>
        </p:nvSpPr>
        <p:spPr>
          <a:xfrm>
            <a:off x="-318462" y="-12712"/>
            <a:ext cx="5582712" cy="762000"/>
          </a:xfrm>
        </p:spPr>
        <p:txBody>
          <a:bodyPr/>
          <a:lstStyle/>
          <a:p>
            <a:r>
              <a:rPr lang="en-US" sz="2400" dirty="0"/>
              <a:t>3D Digital Image Correlation (DIC)</a:t>
            </a:r>
          </a:p>
        </p:txBody>
      </p:sp>
      <p:pic>
        <p:nvPicPr>
          <p:cNvPr id="31" name="Picture 8" descr="DIC_correlation_zone_fig.jpg">
            <a:extLst>
              <a:ext uri="{FF2B5EF4-FFF2-40B4-BE49-F238E27FC236}">
                <a16:creationId xmlns:a16="http://schemas.microsoft.com/office/drawing/2014/main" id="{E4CBE26A-3D18-4067-A87A-417E1C75D2F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905" y="1008522"/>
            <a:ext cx="3255838" cy="280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a:extLst>
              <a:ext uri="{FF2B5EF4-FFF2-40B4-BE49-F238E27FC236}">
                <a16:creationId xmlns:a16="http://schemas.microsoft.com/office/drawing/2014/main" id="{4B139250-B6F1-4F49-B2BD-3A29BC896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660" y="2576645"/>
            <a:ext cx="1695749" cy="1573318"/>
          </a:xfrm>
          <a:prstGeom prst="rect">
            <a:avLst/>
          </a:prstGeom>
        </p:spPr>
      </p:pic>
      <p:cxnSp>
        <p:nvCxnSpPr>
          <p:cNvPr id="33" name="Straight Arrow Connector 32">
            <a:extLst>
              <a:ext uri="{FF2B5EF4-FFF2-40B4-BE49-F238E27FC236}">
                <a16:creationId xmlns:a16="http://schemas.microsoft.com/office/drawing/2014/main" id="{A546BCF4-CF4B-48E8-90FA-5D8086AE6829}"/>
              </a:ext>
            </a:extLst>
          </p:cNvPr>
          <p:cNvCxnSpPr>
            <a:cxnSpLocks/>
          </p:cNvCxnSpPr>
          <p:nvPr/>
        </p:nvCxnSpPr>
        <p:spPr>
          <a:xfrm>
            <a:off x="4570825" y="2410914"/>
            <a:ext cx="1988356" cy="469419"/>
          </a:xfrm>
          <a:prstGeom prst="straightConnector1">
            <a:avLst/>
          </a:prstGeom>
          <a:ln w="57150">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C6FDBEA-1C6D-4F4B-A62D-B5312037FAEA}"/>
              </a:ext>
            </a:extLst>
          </p:cNvPr>
          <p:cNvSpPr txBox="1"/>
          <p:nvPr/>
        </p:nvSpPr>
        <p:spPr>
          <a:xfrm>
            <a:off x="6755098" y="2215131"/>
            <a:ext cx="974875" cy="361514"/>
          </a:xfrm>
          <a:prstGeom prst="rect">
            <a:avLst/>
          </a:prstGeom>
          <a:noFill/>
        </p:spPr>
        <p:txBody>
          <a:bodyPr wrap="none" rtlCol="0">
            <a:spAutoFit/>
          </a:bodyPr>
          <a:lstStyle/>
          <a:p>
            <a:r>
              <a:rPr lang="en-US" sz="1800" dirty="0"/>
              <a:t>20 pixels</a:t>
            </a:r>
          </a:p>
        </p:txBody>
      </p:sp>
      <p:sp>
        <p:nvSpPr>
          <p:cNvPr id="35" name="TextBox 34">
            <a:extLst>
              <a:ext uri="{FF2B5EF4-FFF2-40B4-BE49-F238E27FC236}">
                <a16:creationId xmlns:a16="http://schemas.microsoft.com/office/drawing/2014/main" id="{2C5CCA4E-791D-4C0E-86BE-4357BA17DC61}"/>
              </a:ext>
            </a:extLst>
          </p:cNvPr>
          <p:cNvSpPr txBox="1"/>
          <p:nvPr/>
        </p:nvSpPr>
        <p:spPr>
          <a:xfrm>
            <a:off x="8115847" y="3180876"/>
            <a:ext cx="974875" cy="361514"/>
          </a:xfrm>
          <a:prstGeom prst="rect">
            <a:avLst/>
          </a:prstGeom>
          <a:noFill/>
        </p:spPr>
        <p:txBody>
          <a:bodyPr wrap="none" rtlCol="0">
            <a:spAutoFit/>
          </a:bodyPr>
          <a:lstStyle/>
          <a:p>
            <a:r>
              <a:rPr lang="en-US" sz="1800" dirty="0"/>
              <a:t>20 pixels</a:t>
            </a:r>
          </a:p>
        </p:txBody>
      </p:sp>
      <p:sp>
        <p:nvSpPr>
          <p:cNvPr id="36" name="Oval 35">
            <a:extLst>
              <a:ext uri="{FF2B5EF4-FFF2-40B4-BE49-F238E27FC236}">
                <a16:creationId xmlns:a16="http://schemas.microsoft.com/office/drawing/2014/main" id="{2FF2AE12-0DA4-4BCD-A1F6-AE62E5371F9A}"/>
              </a:ext>
            </a:extLst>
          </p:cNvPr>
          <p:cNvSpPr/>
          <p:nvPr/>
        </p:nvSpPr>
        <p:spPr>
          <a:xfrm>
            <a:off x="7072414" y="3203202"/>
            <a:ext cx="298452" cy="343859"/>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7" name="Straight Arrow Connector 36">
            <a:extLst>
              <a:ext uri="{FF2B5EF4-FFF2-40B4-BE49-F238E27FC236}">
                <a16:creationId xmlns:a16="http://schemas.microsoft.com/office/drawing/2014/main" id="{E3A9DA36-3859-46D1-9F50-C9BA6D5A5AE6}"/>
              </a:ext>
            </a:extLst>
          </p:cNvPr>
          <p:cNvCxnSpPr>
            <a:cxnSpLocks/>
          </p:cNvCxnSpPr>
          <p:nvPr/>
        </p:nvCxnSpPr>
        <p:spPr>
          <a:xfrm flipV="1">
            <a:off x="6550518" y="3388015"/>
            <a:ext cx="692017" cy="10141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984949F-BC17-4C9C-A3A4-2F15DEAB199C}"/>
                  </a:ext>
                </a:extLst>
              </p:cNvPr>
              <p:cNvSpPr txBox="1"/>
              <p:nvPr/>
            </p:nvSpPr>
            <p:spPr>
              <a:xfrm>
                <a:off x="5692643" y="4374187"/>
                <a:ext cx="1335487" cy="41618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a:solidFill>
                                <a:srgbClr val="FF0000"/>
                              </a:solidFill>
                              <a:latin typeface="Cambria Math" panose="02040503050406030204" pitchFamily="18" charset="0"/>
                            </a:rPr>
                          </m:ctrlPr>
                        </m:acc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𝑋</m:t>
                              </m:r>
                            </m:e>
                            <m:sub>
                              <m:r>
                                <a:rPr lang="en-US" sz="1800" i="1">
                                  <a:solidFill>
                                    <a:srgbClr val="FF0000"/>
                                  </a:solidFill>
                                  <a:latin typeface="Cambria Math" panose="02040503050406030204" pitchFamily="18" charset="0"/>
                                </a:rPr>
                                <m:t>0</m:t>
                              </m:r>
                            </m:sub>
                          </m:sSub>
                        </m:e>
                      </m:acc>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𝑋</m:t>
                              </m:r>
                            </m:e>
                            <m:sub>
                              <m:r>
                                <a:rPr lang="en-US" sz="1800" i="1">
                                  <a:solidFill>
                                    <a:srgbClr val="FF0000"/>
                                  </a:solidFill>
                                  <a:latin typeface="Cambria Math" panose="02040503050406030204" pitchFamily="18" charset="0"/>
                                </a:rPr>
                                <m:t>0,</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𝑌</m:t>
                              </m:r>
                            </m:e>
                            <m:sub>
                              <m:r>
                                <a:rPr lang="en-US" sz="1800" i="1">
                                  <a:solidFill>
                                    <a:srgbClr val="FF0000"/>
                                  </a:solidFill>
                                  <a:latin typeface="Cambria Math" panose="02040503050406030204" pitchFamily="18" charset="0"/>
                                </a:rPr>
                                <m:t>0,</m:t>
                              </m:r>
                            </m:sub>
                          </m:sSub>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𝑍</m:t>
                              </m:r>
                            </m:e>
                            <m:sub>
                              <m:r>
                                <a:rPr lang="en-US" sz="1800" i="1">
                                  <a:solidFill>
                                    <a:srgbClr val="FF0000"/>
                                  </a:solidFill>
                                  <a:latin typeface="Cambria Math" panose="02040503050406030204" pitchFamily="18" charset="0"/>
                                </a:rPr>
                                <m:t>0,</m:t>
                              </m:r>
                            </m:sub>
                          </m:sSub>
                        </m:e>
                      </m:d>
                    </m:oMath>
                  </m:oMathPara>
                </a14:m>
                <a:endParaRPr lang="en-US" sz="1800" dirty="0">
                  <a:solidFill>
                    <a:srgbClr val="FF0000"/>
                  </a:solidFill>
                </a:endParaRPr>
              </a:p>
            </p:txBody>
          </p:sp>
        </mc:Choice>
        <mc:Fallback xmlns="">
          <p:sp>
            <p:nvSpPr>
              <p:cNvPr id="38" name="TextBox 37">
                <a:extLst>
                  <a:ext uri="{FF2B5EF4-FFF2-40B4-BE49-F238E27FC236}">
                    <a16:creationId xmlns:a16="http://schemas.microsoft.com/office/drawing/2014/main" id="{9984949F-BC17-4C9C-A3A4-2F15DEAB199C}"/>
                  </a:ext>
                </a:extLst>
              </p:cNvPr>
              <p:cNvSpPr txBox="1">
                <a:spLocks noRot="1" noChangeAspect="1" noMove="1" noResize="1" noEditPoints="1" noAdjustHandles="1" noChangeArrowheads="1" noChangeShapeType="1" noTextEdit="1"/>
              </p:cNvSpPr>
              <p:nvPr/>
            </p:nvSpPr>
            <p:spPr>
              <a:xfrm>
                <a:off x="5692643" y="4374187"/>
                <a:ext cx="1335487" cy="416180"/>
              </a:xfrm>
              <a:prstGeom prst="rect">
                <a:avLst/>
              </a:prstGeom>
              <a:blipFill>
                <a:blip r:embed="rId5"/>
                <a:stretch>
                  <a:fillRect/>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EC78AEDD-8AF5-4C4A-90FA-6E662C45E16E}"/>
              </a:ext>
            </a:extLst>
          </p:cNvPr>
          <p:cNvCxnSpPr>
            <a:cxnSpLocks/>
          </p:cNvCxnSpPr>
          <p:nvPr/>
        </p:nvCxnSpPr>
        <p:spPr>
          <a:xfrm flipV="1">
            <a:off x="7221641" y="2324428"/>
            <a:ext cx="1152823" cy="1063928"/>
          </a:xfrm>
          <a:prstGeom prst="straightConnector1">
            <a:avLst/>
          </a:prstGeom>
          <a:ln w="57150">
            <a:solidFill>
              <a:srgbClr val="0066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8650514-E5FF-45A4-B852-73D34A5ECB2B}"/>
                  </a:ext>
                </a:extLst>
              </p:cNvPr>
              <p:cNvSpPr txBox="1"/>
              <p:nvPr/>
            </p:nvSpPr>
            <p:spPr>
              <a:xfrm>
                <a:off x="7586677" y="1830915"/>
                <a:ext cx="1313627" cy="41618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a:solidFill>
                                <a:srgbClr val="0066FF"/>
                              </a:solidFill>
                              <a:latin typeface="Cambria Math" panose="02040503050406030204" pitchFamily="18" charset="0"/>
                            </a:rPr>
                          </m:ctrlPr>
                        </m:accPr>
                        <m:e>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𝑈</m:t>
                              </m:r>
                            </m:e>
                            <m:sub>
                              <m:r>
                                <a:rPr lang="en-US" sz="1800" i="1">
                                  <a:solidFill>
                                    <a:srgbClr val="0066FF"/>
                                  </a:solidFill>
                                  <a:latin typeface="Cambria Math" panose="02040503050406030204" pitchFamily="18" charset="0"/>
                                </a:rPr>
                                <m:t>𝑡</m:t>
                              </m:r>
                            </m:sub>
                          </m:sSub>
                        </m:e>
                      </m:acc>
                      <m:d>
                        <m:dPr>
                          <m:ctrlPr>
                            <a:rPr lang="en-US" sz="1800" i="1">
                              <a:solidFill>
                                <a:srgbClr val="0066FF"/>
                              </a:solidFill>
                              <a:latin typeface="Cambria Math" panose="02040503050406030204" pitchFamily="18" charset="0"/>
                            </a:rPr>
                          </m:ctrlPr>
                        </m:dPr>
                        <m:e>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𝑢</m:t>
                              </m:r>
                            </m:e>
                            <m:sub>
                              <m:r>
                                <a:rPr lang="en-US" sz="1800" i="1">
                                  <a:solidFill>
                                    <a:srgbClr val="0066FF"/>
                                  </a:solidFill>
                                  <a:latin typeface="Cambria Math" panose="02040503050406030204" pitchFamily="18" charset="0"/>
                                </a:rPr>
                                <m:t>𝑡</m:t>
                              </m:r>
                              <m:r>
                                <a:rPr lang="en-US" sz="1800" i="1">
                                  <a:solidFill>
                                    <a:srgbClr val="0066FF"/>
                                  </a:solidFill>
                                  <a:latin typeface="Cambria Math" panose="02040503050406030204" pitchFamily="18" charset="0"/>
                                </a:rPr>
                                <m:t>,</m:t>
                              </m:r>
                            </m:sub>
                          </m:sSub>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𝑣</m:t>
                              </m:r>
                            </m:e>
                            <m:sub>
                              <m:r>
                                <a:rPr lang="en-US" sz="1800" i="1">
                                  <a:solidFill>
                                    <a:srgbClr val="0066FF"/>
                                  </a:solidFill>
                                  <a:latin typeface="Cambria Math" panose="02040503050406030204" pitchFamily="18" charset="0"/>
                                </a:rPr>
                                <m:t>𝑡</m:t>
                              </m:r>
                              <m:r>
                                <a:rPr lang="en-US" sz="1800" i="1">
                                  <a:solidFill>
                                    <a:srgbClr val="0066FF"/>
                                  </a:solidFill>
                                  <a:latin typeface="Cambria Math" panose="02040503050406030204" pitchFamily="18" charset="0"/>
                                </a:rPr>
                                <m:t>,</m:t>
                              </m:r>
                            </m:sub>
                          </m:sSub>
                          <m:sSub>
                            <m:sSubPr>
                              <m:ctrlPr>
                                <a:rPr lang="en-US" sz="1800" i="1">
                                  <a:solidFill>
                                    <a:srgbClr val="0066FF"/>
                                  </a:solidFill>
                                  <a:latin typeface="Cambria Math" panose="02040503050406030204" pitchFamily="18" charset="0"/>
                                </a:rPr>
                              </m:ctrlPr>
                            </m:sSubPr>
                            <m:e>
                              <m:r>
                                <a:rPr lang="en-US" sz="1800" i="1">
                                  <a:solidFill>
                                    <a:srgbClr val="0066FF"/>
                                  </a:solidFill>
                                  <a:latin typeface="Cambria Math" panose="02040503050406030204" pitchFamily="18" charset="0"/>
                                </a:rPr>
                                <m:t>𝑤</m:t>
                              </m:r>
                            </m:e>
                            <m:sub>
                              <m:r>
                                <a:rPr lang="en-US" sz="1800" i="1">
                                  <a:solidFill>
                                    <a:srgbClr val="0066FF"/>
                                  </a:solidFill>
                                  <a:latin typeface="Cambria Math" panose="02040503050406030204" pitchFamily="18" charset="0"/>
                                </a:rPr>
                                <m:t>𝑡</m:t>
                              </m:r>
                              <m:r>
                                <a:rPr lang="en-US" sz="1800" i="1">
                                  <a:solidFill>
                                    <a:srgbClr val="0066FF"/>
                                  </a:solidFill>
                                  <a:latin typeface="Cambria Math" panose="02040503050406030204" pitchFamily="18" charset="0"/>
                                </a:rPr>
                                <m:t>,</m:t>
                              </m:r>
                            </m:sub>
                          </m:sSub>
                        </m:e>
                      </m:d>
                    </m:oMath>
                  </m:oMathPara>
                </a14:m>
                <a:endParaRPr lang="en-US" sz="1800" dirty="0">
                  <a:solidFill>
                    <a:srgbClr val="0066FF"/>
                  </a:solidFill>
                </a:endParaRPr>
              </a:p>
            </p:txBody>
          </p:sp>
        </mc:Choice>
        <mc:Fallback xmlns="">
          <p:sp>
            <p:nvSpPr>
              <p:cNvPr id="40" name="TextBox 39">
                <a:extLst>
                  <a:ext uri="{FF2B5EF4-FFF2-40B4-BE49-F238E27FC236}">
                    <a16:creationId xmlns:a16="http://schemas.microsoft.com/office/drawing/2014/main" id="{48650514-E5FF-45A4-B852-73D34A5ECB2B}"/>
                  </a:ext>
                </a:extLst>
              </p:cNvPr>
              <p:cNvSpPr txBox="1">
                <a:spLocks noRot="1" noChangeAspect="1" noMove="1" noResize="1" noEditPoints="1" noAdjustHandles="1" noChangeArrowheads="1" noChangeShapeType="1" noTextEdit="1"/>
              </p:cNvSpPr>
              <p:nvPr/>
            </p:nvSpPr>
            <p:spPr>
              <a:xfrm>
                <a:off x="7586677" y="1830915"/>
                <a:ext cx="1313627" cy="416180"/>
              </a:xfrm>
              <a:prstGeom prst="rect">
                <a:avLst/>
              </a:prstGeom>
              <a:blipFill>
                <a:blip r:embed="rId6"/>
                <a:stretch>
                  <a:fillRect/>
                </a:stretch>
              </a:blipFill>
              <a:ln>
                <a:noFill/>
              </a:ln>
            </p:spPr>
            <p:txBody>
              <a:bodyPr/>
              <a:lstStyle/>
              <a:p>
                <a:r>
                  <a:rPr lang="en-US">
                    <a:noFill/>
                  </a:rPr>
                  <a:t> </a:t>
                </a:r>
              </a:p>
            </p:txBody>
          </p:sp>
        </mc:Fallback>
      </mc:AlternateContent>
      <p:sp>
        <p:nvSpPr>
          <p:cNvPr id="41" name="TextBox 40">
            <a:extLst>
              <a:ext uri="{FF2B5EF4-FFF2-40B4-BE49-F238E27FC236}">
                <a16:creationId xmlns:a16="http://schemas.microsoft.com/office/drawing/2014/main" id="{241F6FD0-A56E-4EEC-95D8-841164DA8515}"/>
              </a:ext>
            </a:extLst>
          </p:cNvPr>
          <p:cNvSpPr txBox="1"/>
          <p:nvPr/>
        </p:nvSpPr>
        <p:spPr>
          <a:xfrm>
            <a:off x="7181488" y="1509825"/>
            <a:ext cx="1728290" cy="361514"/>
          </a:xfrm>
          <a:prstGeom prst="rect">
            <a:avLst/>
          </a:prstGeom>
          <a:noFill/>
        </p:spPr>
        <p:txBody>
          <a:bodyPr wrap="none" rtlCol="0">
            <a:spAutoFit/>
          </a:bodyPr>
          <a:lstStyle/>
          <a:p>
            <a:r>
              <a:rPr lang="en-US" sz="1800" dirty="0"/>
              <a:t>3D Displacement</a:t>
            </a:r>
          </a:p>
        </p:txBody>
      </p:sp>
      <p:sp>
        <p:nvSpPr>
          <p:cNvPr id="42" name="TextBox 41">
            <a:extLst>
              <a:ext uri="{FF2B5EF4-FFF2-40B4-BE49-F238E27FC236}">
                <a16:creationId xmlns:a16="http://schemas.microsoft.com/office/drawing/2014/main" id="{FB235419-7856-4BED-AD9E-1EA2560296EE}"/>
              </a:ext>
            </a:extLst>
          </p:cNvPr>
          <p:cNvSpPr txBox="1"/>
          <p:nvPr/>
        </p:nvSpPr>
        <p:spPr>
          <a:xfrm>
            <a:off x="5496240" y="4786753"/>
            <a:ext cx="1751121" cy="361514"/>
          </a:xfrm>
          <a:prstGeom prst="rect">
            <a:avLst/>
          </a:prstGeom>
          <a:noFill/>
        </p:spPr>
        <p:txBody>
          <a:bodyPr wrap="none" rtlCol="0">
            <a:spAutoFit/>
          </a:bodyPr>
          <a:lstStyle/>
          <a:p>
            <a:r>
              <a:rPr lang="en-US" sz="1800" dirty="0"/>
              <a:t>3D Initial Position</a:t>
            </a:r>
          </a:p>
        </p:txBody>
      </p:sp>
      <p:sp>
        <p:nvSpPr>
          <p:cNvPr id="43" name="TextBox 42">
            <a:extLst>
              <a:ext uri="{FF2B5EF4-FFF2-40B4-BE49-F238E27FC236}">
                <a16:creationId xmlns:a16="http://schemas.microsoft.com/office/drawing/2014/main" id="{9CAC4A9A-8D11-48D9-8EC8-F4E84B5F91CA}"/>
              </a:ext>
            </a:extLst>
          </p:cNvPr>
          <p:cNvSpPr txBox="1"/>
          <p:nvPr/>
        </p:nvSpPr>
        <p:spPr>
          <a:xfrm>
            <a:off x="7005130" y="4199580"/>
            <a:ext cx="1990845" cy="361514"/>
          </a:xfrm>
          <a:prstGeom prst="rect">
            <a:avLst/>
          </a:prstGeom>
          <a:noFill/>
        </p:spPr>
        <p:txBody>
          <a:bodyPr wrap="none" rtlCol="0">
            <a:spAutoFit/>
          </a:bodyPr>
          <a:lstStyle/>
          <a:p>
            <a:r>
              <a:rPr lang="en-US" sz="1800" dirty="0"/>
              <a:t>Image Pair “Subset”</a:t>
            </a:r>
          </a:p>
        </p:txBody>
      </p:sp>
      <p:sp>
        <p:nvSpPr>
          <p:cNvPr id="44" name="TextBox 43">
            <a:extLst>
              <a:ext uri="{FF2B5EF4-FFF2-40B4-BE49-F238E27FC236}">
                <a16:creationId xmlns:a16="http://schemas.microsoft.com/office/drawing/2014/main" id="{9BFF63CB-BC14-4D46-B4C2-2462C09DA848}"/>
              </a:ext>
            </a:extLst>
          </p:cNvPr>
          <p:cNvSpPr txBox="1"/>
          <p:nvPr/>
        </p:nvSpPr>
        <p:spPr>
          <a:xfrm>
            <a:off x="3272237" y="678591"/>
            <a:ext cx="2835583" cy="361514"/>
          </a:xfrm>
          <a:prstGeom prst="rect">
            <a:avLst/>
          </a:prstGeom>
          <a:noFill/>
        </p:spPr>
        <p:txBody>
          <a:bodyPr wrap="none" rtlCol="0">
            <a:spAutoFit/>
          </a:bodyPr>
          <a:lstStyle/>
          <a:p>
            <a:r>
              <a:rPr lang="en-US" sz="1800" dirty="0"/>
              <a:t>Overlapping Image “Subsets”</a:t>
            </a:r>
          </a:p>
        </p:txBody>
      </p:sp>
      <p:pic>
        <p:nvPicPr>
          <p:cNvPr id="45" name="Picture 5" descr="DIC_camera">
            <a:extLst>
              <a:ext uri="{FF2B5EF4-FFF2-40B4-BE49-F238E27FC236}">
                <a16:creationId xmlns:a16="http://schemas.microsoft.com/office/drawing/2014/main" id="{F8AE2CF3-7C71-4D06-B0D4-652397466882}"/>
              </a:ext>
            </a:extLst>
          </p:cNvPr>
          <p:cNvPicPr>
            <a:picLocks noChangeAspect="1" noChangeArrowheads="1"/>
          </p:cNvPicPr>
          <p:nvPr/>
        </p:nvPicPr>
        <p:blipFill>
          <a:blip r:embed="rId7" cstate="print"/>
          <a:srcRect/>
          <a:stretch>
            <a:fillRect/>
          </a:stretch>
        </p:blipFill>
        <p:spPr bwMode="auto">
          <a:xfrm>
            <a:off x="248901" y="1995221"/>
            <a:ext cx="2152965" cy="2867557"/>
          </a:xfrm>
          <a:prstGeom prst="rect">
            <a:avLst/>
          </a:prstGeom>
          <a:noFill/>
          <a:ln w="9525">
            <a:noFill/>
            <a:miter lim="800000"/>
            <a:headEnd/>
            <a:tailEnd/>
          </a:ln>
        </p:spPr>
      </p:pic>
      <p:sp>
        <p:nvSpPr>
          <p:cNvPr id="46" name="TextBox 45">
            <a:extLst>
              <a:ext uri="{FF2B5EF4-FFF2-40B4-BE49-F238E27FC236}">
                <a16:creationId xmlns:a16="http://schemas.microsoft.com/office/drawing/2014/main" id="{ADE76514-5DCD-4D9E-99D8-0667512ECE98}"/>
              </a:ext>
            </a:extLst>
          </p:cNvPr>
          <p:cNvSpPr txBox="1"/>
          <p:nvPr/>
        </p:nvSpPr>
        <p:spPr>
          <a:xfrm>
            <a:off x="-37112" y="2587890"/>
            <a:ext cx="1164598" cy="369332"/>
          </a:xfrm>
          <a:prstGeom prst="rect">
            <a:avLst/>
          </a:prstGeom>
          <a:solidFill>
            <a:schemeClr val="bg1"/>
          </a:solidFill>
        </p:spPr>
        <p:txBody>
          <a:bodyPr wrap="square" rtlCol="0">
            <a:spAutoFit/>
          </a:bodyPr>
          <a:lstStyle/>
          <a:p>
            <a:r>
              <a:rPr lang="en-US" sz="1800" dirty="0"/>
              <a:t>Cameras</a:t>
            </a:r>
          </a:p>
        </p:txBody>
      </p:sp>
      <p:sp>
        <p:nvSpPr>
          <p:cNvPr id="47" name="TextBox 46">
            <a:extLst>
              <a:ext uri="{FF2B5EF4-FFF2-40B4-BE49-F238E27FC236}">
                <a16:creationId xmlns:a16="http://schemas.microsoft.com/office/drawing/2014/main" id="{2044D5B1-753F-4EA4-A973-5891EF8CDC6A}"/>
              </a:ext>
            </a:extLst>
          </p:cNvPr>
          <p:cNvSpPr txBox="1"/>
          <p:nvPr/>
        </p:nvSpPr>
        <p:spPr>
          <a:xfrm>
            <a:off x="20822" y="4198478"/>
            <a:ext cx="1106663" cy="369332"/>
          </a:xfrm>
          <a:prstGeom prst="rect">
            <a:avLst/>
          </a:prstGeom>
          <a:solidFill>
            <a:schemeClr val="bg1"/>
          </a:solidFill>
        </p:spPr>
        <p:txBody>
          <a:bodyPr wrap="square" rtlCol="0">
            <a:spAutoFit/>
          </a:bodyPr>
          <a:lstStyle/>
          <a:p>
            <a:r>
              <a:rPr lang="en-US" sz="1800" dirty="0"/>
              <a:t>Sample</a:t>
            </a:r>
          </a:p>
        </p:txBody>
      </p:sp>
      <p:cxnSp>
        <p:nvCxnSpPr>
          <p:cNvPr id="48" name="Straight Arrow Connector 47">
            <a:extLst>
              <a:ext uri="{FF2B5EF4-FFF2-40B4-BE49-F238E27FC236}">
                <a16:creationId xmlns:a16="http://schemas.microsoft.com/office/drawing/2014/main" id="{D230BB28-2D66-4758-80CB-58F4BA45A89F}"/>
              </a:ext>
            </a:extLst>
          </p:cNvPr>
          <p:cNvCxnSpPr>
            <a:cxnSpLocks/>
          </p:cNvCxnSpPr>
          <p:nvPr/>
        </p:nvCxnSpPr>
        <p:spPr>
          <a:xfrm flipV="1">
            <a:off x="879222" y="3887876"/>
            <a:ext cx="376193" cy="302786"/>
          </a:xfrm>
          <a:prstGeom prst="straightConnector1">
            <a:avLst/>
          </a:prstGeom>
          <a:ln w="571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CAA282C-57C8-4386-BECB-5D71DDF580FC}"/>
              </a:ext>
            </a:extLst>
          </p:cNvPr>
          <p:cNvCxnSpPr>
            <a:cxnSpLocks/>
          </p:cNvCxnSpPr>
          <p:nvPr/>
        </p:nvCxnSpPr>
        <p:spPr>
          <a:xfrm flipV="1">
            <a:off x="1557980" y="2576645"/>
            <a:ext cx="2033190" cy="1198271"/>
          </a:xfrm>
          <a:prstGeom prst="straightConnector1">
            <a:avLst/>
          </a:prstGeom>
          <a:ln w="571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57AC3F0-C221-416A-BCD9-2664AD3638CA}"/>
              </a:ext>
            </a:extLst>
          </p:cNvPr>
          <p:cNvSpPr txBox="1"/>
          <p:nvPr/>
        </p:nvSpPr>
        <p:spPr>
          <a:xfrm>
            <a:off x="3138822" y="3773938"/>
            <a:ext cx="3155215" cy="646331"/>
          </a:xfrm>
          <a:prstGeom prst="rect">
            <a:avLst/>
          </a:prstGeom>
          <a:noFill/>
        </p:spPr>
        <p:txBody>
          <a:bodyPr wrap="square" rtlCol="0">
            <a:spAutoFit/>
          </a:bodyPr>
          <a:lstStyle/>
          <a:p>
            <a:r>
              <a:rPr lang="en-US" sz="1800" i="1" dirty="0"/>
              <a:t>(Image from one of the cameras)</a:t>
            </a:r>
          </a:p>
        </p:txBody>
      </p:sp>
      <p:sp>
        <p:nvSpPr>
          <p:cNvPr id="51" name="TextBox 50">
            <a:extLst>
              <a:ext uri="{FF2B5EF4-FFF2-40B4-BE49-F238E27FC236}">
                <a16:creationId xmlns:a16="http://schemas.microsoft.com/office/drawing/2014/main" id="{FA1F2804-C50F-425F-8D77-E42BD05F4F63}"/>
              </a:ext>
            </a:extLst>
          </p:cNvPr>
          <p:cNvSpPr txBox="1"/>
          <p:nvPr/>
        </p:nvSpPr>
        <p:spPr>
          <a:xfrm>
            <a:off x="641960" y="5373926"/>
            <a:ext cx="5718426" cy="646331"/>
          </a:xfrm>
          <a:prstGeom prst="rect">
            <a:avLst/>
          </a:prstGeom>
          <a:noFill/>
        </p:spPr>
        <p:txBody>
          <a:bodyPr wrap="square" rtlCol="0">
            <a:spAutoFit/>
          </a:bodyPr>
          <a:lstStyle/>
          <a:p>
            <a:r>
              <a:rPr lang="en-US" sz="1800" dirty="0"/>
              <a:t>Allows us to measure </a:t>
            </a:r>
            <a:r>
              <a:rPr lang="en-US" sz="1800" dirty="0">
                <a:solidFill>
                  <a:srgbClr val="FF0000"/>
                </a:solidFill>
              </a:rPr>
              <a:t>SHAPE, DISPLACEMENT and STRAIN</a:t>
            </a:r>
            <a:r>
              <a:rPr lang="en-US" sz="1800" dirty="0"/>
              <a:t> locally on our tension samples</a:t>
            </a:r>
          </a:p>
        </p:txBody>
      </p:sp>
      <p:cxnSp>
        <p:nvCxnSpPr>
          <p:cNvPr id="52" name="Straight Connector 51">
            <a:extLst>
              <a:ext uri="{FF2B5EF4-FFF2-40B4-BE49-F238E27FC236}">
                <a16:creationId xmlns:a16="http://schemas.microsoft.com/office/drawing/2014/main" id="{D8CFFDDC-6F51-4D23-B17F-93812BF2A84E}"/>
              </a:ext>
            </a:extLst>
          </p:cNvPr>
          <p:cNvCxnSpPr>
            <a:cxnSpLocks/>
          </p:cNvCxnSpPr>
          <p:nvPr/>
        </p:nvCxnSpPr>
        <p:spPr bwMode="auto">
          <a:xfrm>
            <a:off x="0" y="621322"/>
            <a:ext cx="68372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034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814avi_0_">
            <a:hlinkClick r:id="" action="ppaction://media"/>
            <a:extLst>
              <a:ext uri="{FF2B5EF4-FFF2-40B4-BE49-F238E27FC236}">
                <a16:creationId xmlns:a16="http://schemas.microsoft.com/office/drawing/2014/main" id="{4B2CA377-3060-4B9D-9A0C-83781812337B}"/>
              </a:ext>
            </a:extLst>
          </p:cNvPr>
          <p:cNvPicPr>
            <a:picLocks noChangeAspect="1"/>
          </p:cNvPicPr>
          <p:nvPr>
            <a:videoFile r:link="rId1"/>
            <p:extLst>
              <p:ext uri="{DAA4B4D4-6D71-4841-9C94-3DE7FCFB9230}">
                <p14:media xmlns:p14="http://schemas.microsoft.com/office/powerpoint/2010/main" r:embed="rId2">
                  <p14:trim end="3251.6593"/>
                </p14:media>
              </p:ext>
            </p:extLst>
          </p:nvPr>
        </p:nvPicPr>
        <p:blipFill>
          <a:blip r:embed="rId5"/>
          <a:stretch>
            <a:fillRect/>
          </a:stretch>
        </p:blipFill>
        <p:spPr>
          <a:xfrm rot="5400000">
            <a:off x="2995681" y="-1040927"/>
            <a:ext cx="3152639" cy="8669758"/>
          </a:xfrm>
          <a:prstGeom prst="rect">
            <a:avLst/>
          </a:prstGeom>
        </p:spPr>
      </p:pic>
      <p:sp>
        <p:nvSpPr>
          <p:cNvPr id="3" name="TextBox 2">
            <a:extLst>
              <a:ext uri="{FF2B5EF4-FFF2-40B4-BE49-F238E27FC236}">
                <a16:creationId xmlns:a16="http://schemas.microsoft.com/office/drawing/2014/main" id="{ECBEBD9A-2CDE-4832-ACBB-4F16BEC27FB8}"/>
              </a:ext>
            </a:extLst>
          </p:cNvPr>
          <p:cNvSpPr txBox="1"/>
          <p:nvPr/>
        </p:nvSpPr>
        <p:spPr>
          <a:xfrm>
            <a:off x="2033337" y="144379"/>
            <a:ext cx="5077326" cy="461665"/>
          </a:xfrm>
          <a:prstGeom prst="rect">
            <a:avLst/>
          </a:prstGeom>
          <a:noFill/>
        </p:spPr>
        <p:txBody>
          <a:bodyPr wrap="square" rtlCol="0">
            <a:spAutoFit/>
          </a:bodyPr>
          <a:lstStyle/>
          <a:p>
            <a:pPr algn="ctr"/>
            <a:r>
              <a:rPr lang="en-US" dirty="0"/>
              <a:t>Kolsky Bar Tension Test</a:t>
            </a:r>
          </a:p>
        </p:txBody>
      </p:sp>
    </p:spTree>
    <p:extLst>
      <p:ext uri="{BB962C8B-B14F-4D97-AF65-F5344CB8AC3E}">
        <p14:creationId xmlns:p14="http://schemas.microsoft.com/office/powerpoint/2010/main" val="3259880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30EE470-F1FF-4554-A8E3-C1B0FE6E6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91" y="708790"/>
            <a:ext cx="8947110" cy="4986150"/>
          </a:xfrm>
          <a:prstGeom prst="rect">
            <a:avLst/>
          </a:prstGeom>
        </p:spPr>
      </p:pic>
      <p:sp>
        <p:nvSpPr>
          <p:cNvPr id="2" name="TextBox 1">
            <a:extLst>
              <a:ext uri="{FF2B5EF4-FFF2-40B4-BE49-F238E27FC236}">
                <a16:creationId xmlns:a16="http://schemas.microsoft.com/office/drawing/2014/main" id="{FE7907C8-C5BD-40B7-8C6D-3EA144A4D359}"/>
              </a:ext>
            </a:extLst>
          </p:cNvPr>
          <p:cNvSpPr txBox="1"/>
          <p:nvPr/>
        </p:nvSpPr>
        <p:spPr>
          <a:xfrm>
            <a:off x="88232" y="72190"/>
            <a:ext cx="4580021" cy="461665"/>
          </a:xfrm>
          <a:prstGeom prst="rect">
            <a:avLst/>
          </a:prstGeom>
          <a:noFill/>
        </p:spPr>
        <p:txBody>
          <a:bodyPr wrap="square" rtlCol="0">
            <a:spAutoFit/>
          </a:bodyPr>
          <a:lstStyle/>
          <a:p>
            <a:r>
              <a:rPr lang="en-US" dirty="0"/>
              <a:t>High Strain Rate Test Results</a:t>
            </a:r>
          </a:p>
        </p:txBody>
      </p:sp>
      <p:cxnSp>
        <p:nvCxnSpPr>
          <p:cNvPr id="3" name="Straight Connector 2">
            <a:extLst>
              <a:ext uri="{FF2B5EF4-FFF2-40B4-BE49-F238E27FC236}">
                <a16:creationId xmlns:a16="http://schemas.microsoft.com/office/drawing/2014/main" id="{06D0403E-52A6-4E59-9BD6-EFC1FB6F1CB0}"/>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3040AE61-A646-483C-BD3B-86B3A428922B}"/>
              </a:ext>
            </a:extLst>
          </p:cNvPr>
          <p:cNvSpPr/>
          <p:nvPr/>
        </p:nvSpPr>
        <p:spPr bwMode="auto">
          <a:xfrm>
            <a:off x="2269475" y="716096"/>
            <a:ext cx="4076241" cy="22352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6" name="Rectangle 5">
            <a:extLst>
              <a:ext uri="{FF2B5EF4-FFF2-40B4-BE49-F238E27FC236}">
                <a16:creationId xmlns:a16="http://schemas.microsoft.com/office/drawing/2014/main" id="{D63252DE-470F-44C0-B86B-88E637E310F7}"/>
              </a:ext>
            </a:extLst>
          </p:cNvPr>
          <p:cNvSpPr/>
          <p:nvPr/>
        </p:nvSpPr>
        <p:spPr bwMode="auto">
          <a:xfrm>
            <a:off x="2945564" y="1044390"/>
            <a:ext cx="2743200" cy="22352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3BFCF0-7CB8-47B3-B2C4-A72955152BFE}"/>
                  </a:ext>
                </a:extLst>
              </p:cNvPr>
              <p:cNvSpPr txBox="1"/>
              <p:nvPr/>
            </p:nvSpPr>
            <p:spPr>
              <a:xfrm>
                <a:off x="2401677" y="793449"/>
                <a:ext cx="4340646" cy="461665"/>
              </a:xfrm>
              <a:prstGeom prst="rect">
                <a:avLst/>
              </a:prstGeom>
              <a:noFill/>
            </p:spPr>
            <p:txBody>
              <a:bodyPr wrap="squar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 All Directions</a:t>
                </a:r>
              </a:p>
            </p:txBody>
          </p:sp>
        </mc:Choice>
        <mc:Fallback xmlns="">
          <p:sp>
            <p:nvSpPr>
              <p:cNvPr id="8" name="TextBox 7">
                <a:extLst>
                  <a:ext uri="{FF2B5EF4-FFF2-40B4-BE49-F238E27FC236}">
                    <a16:creationId xmlns:a16="http://schemas.microsoft.com/office/drawing/2014/main" id="{BA3BFCF0-7CB8-47B3-B2C4-A72955152BFE}"/>
                  </a:ext>
                </a:extLst>
              </p:cNvPr>
              <p:cNvSpPr txBox="1">
                <a:spLocks noRot="1" noChangeAspect="1" noMove="1" noResize="1" noEditPoints="1" noAdjustHandles="1" noChangeArrowheads="1" noChangeShapeType="1" noTextEdit="1"/>
              </p:cNvSpPr>
              <p:nvPr/>
            </p:nvSpPr>
            <p:spPr>
              <a:xfrm>
                <a:off x="2401677" y="793449"/>
                <a:ext cx="4340646" cy="461665"/>
              </a:xfrm>
              <a:prstGeom prst="rect">
                <a:avLst/>
              </a:prstGeom>
              <a:blipFill>
                <a:blip r:embed="rId4"/>
                <a:stretch>
                  <a:fillRect l="-421"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401296737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0C3AA-5671-4098-B043-4C386F085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61" y="708790"/>
            <a:ext cx="9200425" cy="5127320"/>
          </a:xfrm>
          <a:prstGeom prst="rect">
            <a:avLst/>
          </a:prstGeom>
        </p:spPr>
      </p:pic>
      <p:sp>
        <p:nvSpPr>
          <p:cNvPr id="4" name="TextBox 3">
            <a:extLst>
              <a:ext uri="{FF2B5EF4-FFF2-40B4-BE49-F238E27FC236}">
                <a16:creationId xmlns:a16="http://schemas.microsoft.com/office/drawing/2014/main" id="{A3017CB0-EBC6-419F-8F3C-AFA567857622}"/>
              </a:ext>
            </a:extLst>
          </p:cNvPr>
          <p:cNvSpPr txBox="1"/>
          <p:nvPr/>
        </p:nvSpPr>
        <p:spPr>
          <a:xfrm>
            <a:off x="88232" y="72190"/>
            <a:ext cx="5717657" cy="461665"/>
          </a:xfrm>
          <a:prstGeom prst="rect">
            <a:avLst/>
          </a:prstGeom>
          <a:noFill/>
        </p:spPr>
        <p:txBody>
          <a:bodyPr wrap="square" rtlCol="0">
            <a:spAutoFit/>
          </a:bodyPr>
          <a:lstStyle/>
          <a:p>
            <a:r>
              <a:rPr lang="en-US" dirty="0"/>
              <a:t>High Strain Rate Test Results - Average</a:t>
            </a:r>
          </a:p>
        </p:txBody>
      </p:sp>
      <p:cxnSp>
        <p:nvCxnSpPr>
          <p:cNvPr id="5" name="Straight Connector 4">
            <a:extLst>
              <a:ext uri="{FF2B5EF4-FFF2-40B4-BE49-F238E27FC236}">
                <a16:creationId xmlns:a16="http://schemas.microsoft.com/office/drawing/2014/main" id="{BE7EB906-E0B0-45D9-B9B2-92ACF9F2EA13}"/>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BCD48C57-C2D6-4B4A-99F9-C52F74D8CC14}"/>
              </a:ext>
            </a:extLst>
          </p:cNvPr>
          <p:cNvGrpSpPr/>
          <p:nvPr/>
        </p:nvGrpSpPr>
        <p:grpSpPr>
          <a:xfrm>
            <a:off x="5215613" y="1991298"/>
            <a:ext cx="70737" cy="342068"/>
            <a:chOff x="-941070" y="1508760"/>
            <a:chExt cx="68580" cy="434340"/>
          </a:xfrm>
        </p:grpSpPr>
        <p:cxnSp>
          <p:nvCxnSpPr>
            <p:cNvPr id="6" name="Straight Connector 5">
              <a:extLst>
                <a:ext uri="{FF2B5EF4-FFF2-40B4-BE49-F238E27FC236}">
                  <a16:creationId xmlns:a16="http://schemas.microsoft.com/office/drawing/2014/main" id="{B825804B-9B22-47EA-8E25-EDE4EC29B322}"/>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81E8A11-05EF-4B10-8E9C-A7119A199EA5}"/>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C216FFE3-5C60-4DE2-ABFA-69BA7D46812F}"/>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 name="Group 12">
            <a:extLst>
              <a:ext uri="{FF2B5EF4-FFF2-40B4-BE49-F238E27FC236}">
                <a16:creationId xmlns:a16="http://schemas.microsoft.com/office/drawing/2014/main" id="{D1C2EB6F-D94D-4D71-B251-31BF46461AD4}"/>
              </a:ext>
            </a:extLst>
          </p:cNvPr>
          <p:cNvGrpSpPr/>
          <p:nvPr/>
        </p:nvGrpSpPr>
        <p:grpSpPr>
          <a:xfrm>
            <a:off x="5433633" y="1694785"/>
            <a:ext cx="70737" cy="342068"/>
            <a:chOff x="-941070" y="1508760"/>
            <a:chExt cx="68580" cy="434340"/>
          </a:xfrm>
        </p:grpSpPr>
        <p:cxnSp>
          <p:nvCxnSpPr>
            <p:cNvPr id="14" name="Straight Connector 13">
              <a:extLst>
                <a:ext uri="{FF2B5EF4-FFF2-40B4-BE49-F238E27FC236}">
                  <a16:creationId xmlns:a16="http://schemas.microsoft.com/office/drawing/2014/main" id="{C42B12F8-B146-4158-B33C-6B0701733E94}"/>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41C250F-503E-4B57-81E2-C534D3AEE7DE}"/>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367FDDFB-4AB5-4EE2-BB82-41215204F545}"/>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 name="TextBox 1">
            <a:extLst>
              <a:ext uri="{FF2B5EF4-FFF2-40B4-BE49-F238E27FC236}">
                <a16:creationId xmlns:a16="http://schemas.microsoft.com/office/drawing/2014/main" id="{1870D08D-AC7A-4D56-B389-1380E289BA38}"/>
              </a:ext>
            </a:extLst>
          </p:cNvPr>
          <p:cNvSpPr txBox="1"/>
          <p:nvPr/>
        </p:nvSpPr>
        <p:spPr>
          <a:xfrm>
            <a:off x="4428111" y="2424475"/>
            <a:ext cx="4220130" cy="369332"/>
          </a:xfrm>
          <a:prstGeom prst="rect">
            <a:avLst/>
          </a:prstGeom>
          <a:noFill/>
        </p:spPr>
        <p:txBody>
          <a:bodyPr wrap="square" rtlCol="0">
            <a:spAutoFit/>
          </a:bodyPr>
          <a:lstStyle/>
          <a:p>
            <a:r>
              <a:rPr lang="en-US" sz="1800" dirty="0"/>
              <a:t>Statistically insignificant?</a:t>
            </a:r>
          </a:p>
        </p:txBody>
      </p:sp>
      <p:sp>
        <p:nvSpPr>
          <p:cNvPr id="17" name="Rectangle 16">
            <a:extLst>
              <a:ext uri="{FF2B5EF4-FFF2-40B4-BE49-F238E27FC236}">
                <a16:creationId xmlns:a16="http://schemas.microsoft.com/office/drawing/2014/main" id="{8F15C507-BCC7-4909-84EE-885DA8595EF3}"/>
              </a:ext>
            </a:extLst>
          </p:cNvPr>
          <p:cNvSpPr/>
          <p:nvPr/>
        </p:nvSpPr>
        <p:spPr bwMode="auto">
          <a:xfrm>
            <a:off x="2835396" y="699715"/>
            <a:ext cx="3367094" cy="23990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7" name="Rectangle 6">
            <a:extLst>
              <a:ext uri="{FF2B5EF4-FFF2-40B4-BE49-F238E27FC236}">
                <a16:creationId xmlns:a16="http://schemas.microsoft.com/office/drawing/2014/main" id="{AA64572B-54B8-46D2-BB95-8DC8CDDDE122}"/>
              </a:ext>
            </a:extLst>
          </p:cNvPr>
          <p:cNvSpPr/>
          <p:nvPr/>
        </p:nvSpPr>
        <p:spPr bwMode="auto">
          <a:xfrm>
            <a:off x="2770748" y="948698"/>
            <a:ext cx="3602503" cy="34939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32C5E0-CA02-428A-8B34-996698044E76}"/>
                  </a:ext>
                </a:extLst>
              </p:cNvPr>
              <p:cNvSpPr txBox="1"/>
              <p:nvPr/>
            </p:nvSpPr>
            <p:spPr>
              <a:xfrm>
                <a:off x="2947060" y="883365"/>
                <a:ext cx="4151516" cy="461665"/>
              </a:xfrm>
              <a:prstGeom prst="rect">
                <a:avLst/>
              </a:prstGeom>
              <a:noFill/>
            </p:spPr>
            <p:txBody>
              <a:bodyPr wrap="squar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 All Directions</a:t>
                </a:r>
              </a:p>
            </p:txBody>
          </p:sp>
        </mc:Choice>
        <mc:Fallback xmlns="">
          <p:sp>
            <p:nvSpPr>
              <p:cNvPr id="18" name="TextBox 17">
                <a:extLst>
                  <a:ext uri="{FF2B5EF4-FFF2-40B4-BE49-F238E27FC236}">
                    <a16:creationId xmlns:a16="http://schemas.microsoft.com/office/drawing/2014/main" id="{DA32C5E0-CA02-428A-8B34-996698044E76}"/>
                  </a:ext>
                </a:extLst>
              </p:cNvPr>
              <p:cNvSpPr txBox="1">
                <a:spLocks noRot="1" noChangeAspect="1" noMove="1" noResize="1" noEditPoints="1" noAdjustHandles="1" noChangeArrowheads="1" noChangeShapeType="1" noTextEdit="1"/>
              </p:cNvSpPr>
              <p:nvPr/>
            </p:nvSpPr>
            <p:spPr>
              <a:xfrm>
                <a:off x="2947060" y="883365"/>
                <a:ext cx="4151516" cy="461665"/>
              </a:xfrm>
              <a:prstGeom prst="rect">
                <a:avLst/>
              </a:prstGeom>
              <a:blipFill>
                <a:blip r:embed="rId4"/>
                <a:stretch>
                  <a:fillRect l="-294" t="-9211" b="-30263"/>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A08BE49-6CB0-42F3-83F2-9586EA62FDB9}"/>
              </a:ext>
            </a:extLst>
          </p:cNvPr>
          <p:cNvSpPr/>
          <p:nvPr/>
        </p:nvSpPr>
        <p:spPr bwMode="auto">
          <a:xfrm>
            <a:off x="10972800" y="3270358"/>
            <a:ext cx="45719" cy="4571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2800761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710FE-AAE6-4342-898A-6E90D42C2A26}"/>
              </a:ext>
            </a:extLst>
          </p:cNvPr>
          <p:cNvSpPr txBox="1"/>
          <p:nvPr/>
        </p:nvSpPr>
        <p:spPr>
          <a:xfrm>
            <a:off x="1674421" y="1575876"/>
            <a:ext cx="4702628" cy="1009403"/>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3D8AF41A-4320-4DFF-B7E6-FB35E91C86A3}"/>
              </a:ext>
            </a:extLst>
          </p:cNvPr>
          <p:cNvSpPr txBox="1"/>
          <p:nvPr/>
        </p:nvSpPr>
        <p:spPr>
          <a:xfrm>
            <a:off x="51910" y="118572"/>
            <a:ext cx="5377232" cy="461665"/>
          </a:xfrm>
          <a:prstGeom prst="rect">
            <a:avLst/>
          </a:prstGeom>
          <a:noFill/>
        </p:spPr>
        <p:txBody>
          <a:bodyPr wrap="square" rtlCol="0">
            <a:spAutoFit/>
          </a:bodyPr>
          <a:lstStyle/>
          <a:p>
            <a:r>
              <a:rPr lang="en-US" dirty="0"/>
              <a:t>Low Strain Rates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1FAD91-4730-452C-88AB-BBB05FC69B4B}"/>
                  </a:ext>
                </a:extLst>
              </p:cNvPr>
              <p:cNvSpPr txBox="1"/>
              <p:nvPr/>
            </p:nvSpPr>
            <p:spPr>
              <a:xfrm>
                <a:off x="230084" y="1311806"/>
                <a:ext cx="2369337" cy="1477328"/>
              </a:xfrm>
              <a:prstGeom prst="rect">
                <a:avLst/>
              </a:prstGeom>
              <a:noFill/>
            </p:spPr>
            <p:txBody>
              <a:bodyPr wrap="square" rtlCol="0">
                <a:spAutoFit/>
              </a:bodyPr>
              <a:lstStyle/>
              <a:p>
                <a:r>
                  <a:rPr lang="en-US" sz="1800"/>
                  <a:t>The </a:t>
                </a:r>
                <a:r>
                  <a:rPr lang="en-US" sz="1800" dirty="0"/>
                  <a:t>Servo-Hydraulic Test Machine is utilized to achieve a strain rate of </a:t>
                </a:r>
                <a14:m>
                  <m:oMath xmlns:m="http://schemas.openxmlformats.org/officeDocument/2006/math">
                    <m:sSup>
                      <m:sSupPr>
                        <m:ctrlPr>
                          <a:rPr lang="en-US" sz="1800" b="0" i="1" smtClean="0">
                            <a:solidFill>
                              <a:srgbClr val="062FF2"/>
                            </a:solidFill>
                            <a:latin typeface="Cambria Math" panose="02040503050406030204" pitchFamily="18" charset="0"/>
                          </a:rPr>
                        </m:ctrlPr>
                      </m:sSupPr>
                      <m:e>
                        <m:r>
                          <a:rPr lang="en-US" sz="1800" b="0" i="1" smtClean="0">
                            <a:solidFill>
                              <a:srgbClr val="062FF2"/>
                            </a:solidFill>
                            <a:latin typeface="Cambria Math" panose="02040503050406030204" pitchFamily="18" charset="0"/>
                          </a:rPr>
                          <m:t>10</m:t>
                        </m:r>
                      </m:e>
                      <m:sup>
                        <m:r>
                          <a:rPr lang="en-US" sz="1800" b="0" i="1" smtClean="0">
                            <a:solidFill>
                              <a:srgbClr val="062FF2"/>
                            </a:solidFill>
                            <a:latin typeface="Cambria Math" panose="02040503050406030204" pitchFamily="18" charset="0"/>
                          </a:rPr>
                          <m:t>−4</m:t>
                        </m:r>
                      </m:sup>
                    </m:sSup>
                    <m:r>
                      <a:rPr lang="en-US" sz="1800" b="0" i="1" smtClean="0">
                        <a:solidFill>
                          <a:srgbClr val="062FF2"/>
                        </a:solidFill>
                        <a:latin typeface="Cambria Math" panose="02040503050406030204" pitchFamily="18" charset="0"/>
                      </a:rPr>
                      <m:t>/</m:t>
                    </m:r>
                    <m:r>
                      <a:rPr lang="en-US" sz="1800" b="0" i="1" smtClean="0">
                        <a:solidFill>
                          <a:srgbClr val="062FF2"/>
                        </a:solidFill>
                        <a:latin typeface="Cambria Math" panose="02040503050406030204" pitchFamily="18" charset="0"/>
                      </a:rPr>
                      <m:t>𝑠</m:t>
                    </m:r>
                  </m:oMath>
                </a14:m>
                <a:r>
                  <a:rPr lang="en-US" sz="1800" dirty="0">
                    <a:solidFill>
                      <a:srgbClr val="062FF2"/>
                    </a:solidFill>
                  </a:rPr>
                  <a:t> and </a:t>
                </a:r>
                <a14:m>
                  <m:oMath xmlns:m="http://schemas.openxmlformats.org/officeDocument/2006/math">
                    <m:sSup>
                      <m:sSupPr>
                        <m:ctrlPr>
                          <a:rPr lang="en-US" sz="1800" i="1">
                            <a:solidFill>
                              <a:srgbClr val="062FF2"/>
                            </a:solidFill>
                            <a:latin typeface="Cambria Math" panose="02040503050406030204" pitchFamily="18" charset="0"/>
                          </a:rPr>
                        </m:ctrlPr>
                      </m:sSupPr>
                      <m:e>
                        <m:r>
                          <a:rPr lang="en-US" sz="1800" i="1">
                            <a:solidFill>
                              <a:srgbClr val="062FF2"/>
                            </a:solidFill>
                            <a:latin typeface="Cambria Math" panose="02040503050406030204" pitchFamily="18" charset="0"/>
                          </a:rPr>
                          <m:t>10</m:t>
                        </m:r>
                      </m:e>
                      <m:sup>
                        <m:r>
                          <a:rPr lang="en-US" sz="1800" b="0" i="1" smtClean="0">
                            <a:solidFill>
                              <a:srgbClr val="062FF2"/>
                            </a:solidFill>
                            <a:latin typeface="Cambria Math" panose="02040503050406030204" pitchFamily="18" charset="0"/>
                          </a:rPr>
                          <m:t>−1</m:t>
                        </m:r>
                      </m:sup>
                    </m:sSup>
                    <m:r>
                      <a:rPr lang="en-US" sz="1800" i="1">
                        <a:solidFill>
                          <a:srgbClr val="062FF2"/>
                        </a:solidFill>
                        <a:latin typeface="Cambria Math" panose="02040503050406030204" pitchFamily="18" charset="0"/>
                      </a:rPr>
                      <m:t>/</m:t>
                    </m:r>
                    <m:r>
                      <a:rPr lang="en-US" sz="1800" i="1">
                        <a:solidFill>
                          <a:srgbClr val="062FF2"/>
                        </a:solidFill>
                        <a:latin typeface="Cambria Math" panose="02040503050406030204" pitchFamily="18" charset="0"/>
                      </a:rPr>
                      <m:t>𝑠</m:t>
                    </m:r>
                  </m:oMath>
                </a14:m>
                <a:r>
                  <a:rPr lang="en-US" sz="1800" dirty="0">
                    <a:solidFill>
                      <a:srgbClr val="062FF2"/>
                    </a:solidFill>
                  </a:rPr>
                  <a:t>. </a:t>
                </a:r>
                <a:endParaRPr lang="en-US" sz="1800" dirty="0"/>
              </a:p>
            </p:txBody>
          </p:sp>
        </mc:Choice>
        <mc:Fallback xmlns="">
          <p:sp>
            <p:nvSpPr>
              <p:cNvPr id="5" name="TextBox 4">
                <a:extLst>
                  <a:ext uri="{FF2B5EF4-FFF2-40B4-BE49-F238E27FC236}">
                    <a16:creationId xmlns:a16="http://schemas.microsoft.com/office/drawing/2014/main" id="{AE1FAD91-4730-452C-88AB-BBB05FC69B4B}"/>
                  </a:ext>
                </a:extLst>
              </p:cNvPr>
              <p:cNvSpPr txBox="1">
                <a:spLocks noRot="1" noChangeAspect="1" noMove="1" noResize="1" noEditPoints="1" noAdjustHandles="1" noChangeArrowheads="1" noChangeShapeType="1" noTextEdit="1"/>
              </p:cNvSpPr>
              <p:nvPr/>
            </p:nvSpPr>
            <p:spPr>
              <a:xfrm>
                <a:off x="230084" y="1311806"/>
                <a:ext cx="2369337" cy="1477328"/>
              </a:xfrm>
              <a:prstGeom prst="rect">
                <a:avLst/>
              </a:prstGeom>
              <a:blipFill>
                <a:blip r:embed="rId3"/>
                <a:stretch>
                  <a:fillRect l="-2320" t="-2058" r="-515" b="-5350"/>
                </a:stretch>
              </a:blipFill>
            </p:spPr>
            <p:txBody>
              <a:bodyPr/>
              <a:lstStyle/>
              <a:p>
                <a:r>
                  <a:rPr lang="en-US">
                    <a:noFill/>
                  </a:rPr>
                  <a:t> </a:t>
                </a:r>
              </a:p>
            </p:txBody>
          </p:sp>
        </mc:Fallback>
      </mc:AlternateContent>
      <p:pic>
        <p:nvPicPr>
          <p:cNvPr id="1026" name="Picture 2" descr="Image">
            <a:extLst>
              <a:ext uri="{FF2B5EF4-FFF2-40B4-BE49-F238E27FC236}">
                <a16:creationId xmlns:a16="http://schemas.microsoft.com/office/drawing/2014/main" id="{B5758AC5-F891-4B4F-B9B7-68520BCAE8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0526" y="1000816"/>
            <a:ext cx="6058569" cy="454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91C341-F221-46C0-B71F-261E2ADBD4FE}"/>
              </a:ext>
            </a:extLst>
          </p:cNvPr>
          <p:cNvSpPr txBox="1"/>
          <p:nvPr/>
        </p:nvSpPr>
        <p:spPr>
          <a:xfrm>
            <a:off x="205422" y="3364194"/>
            <a:ext cx="2393999" cy="2585323"/>
          </a:xfrm>
          <a:prstGeom prst="rect">
            <a:avLst/>
          </a:prstGeom>
          <a:noFill/>
        </p:spPr>
        <p:txBody>
          <a:bodyPr wrap="square" rtlCol="0">
            <a:spAutoFit/>
          </a:bodyPr>
          <a:lstStyle/>
          <a:p>
            <a:r>
              <a:rPr lang="en-US" sz="1800" dirty="0"/>
              <a:t>This strain rate is important to understand for its mechanical properties when it is subject to a </a:t>
            </a:r>
            <a:r>
              <a:rPr lang="en-US" sz="1800" dirty="0">
                <a:solidFill>
                  <a:srgbClr val="FF0000"/>
                </a:solidFill>
              </a:rPr>
              <a:t>increasing load</a:t>
            </a:r>
            <a:r>
              <a:rPr lang="en-US" sz="1800" dirty="0"/>
              <a:t> over a </a:t>
            </a:r>
            <a:r>
              <a:rPr lang="en-US" sz="1800" dirty="0">
                <a:solidFill>
                  <a:srgbClr val="FF0000"/>
                </a:solidFill>
              </a:rPr>
              <a:t>longer period of time.</a:t>
            </a:r>
          </a:p>
        </p:txBody>
      </p:sp>
      <p:cxnSp>
        <p:nvCxnSpPr>
          <p:cNvPr id="7" name="Straight Connector 6">
            <a:extLst>
              <a:ext uri="{FF2B5EF4-FFF2-40B4-BE49-F238E27FC236}">
                <a16:creationId xmlns:a16="http://schemas.microsoft.com/office/drawing/2014/main" id="{29769DE1-028D-4B1B-BA9B-4E8FB3097915}"/>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7529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5A837B-1068-482F-BAAB-6185D5C1467F}"/>
              </a:ext>
            </a:extLst>
          </p:cNvPr>
          <p:cNvPicPr>
            <a:picLocks noChangeAspect="1"/>
          </p:cNvPicPr>
          <p:nvPr/>
        </p:nvPicPr>
        <p:blipFill>
          <a:blip r:embed="rId3"/>
          <a:stretch>
            <a:fillRect/>
          </a:stretch>
        </p:blipFill>
        <p:spPr>
          <a:xfrm>
            <a:off x="-77891" y="621323"/>
            <a:ext cx="8693082" cy="5049396"/>
          </a:xfrm>
          <a:prstGeom prst="rect">
            <a:avLst/>
          </a:prstGeom>
        </p:spPr>
      </p:pic>
      <p:sp>
        <p:nvSpPr>
          <p:cNvPr id="2" name="TextBox 1">
            <a:extLst>
              <a:ext uri="{FF2B5EF4-FFF2-40B4-BE49-F238E27FC236}">
                <a16:creationId xmlns:a16="http://schemas.microsoft.com/office/drawing/2014/main" id="{FE7907C8-C5BD-40B7-8C6D-3EA144A4D359}"/>
              </a:ext>
            </a:extLst>
          </p:cNvPr>
          <p:cNvSpPr txBox="1"/>
          <p:nvPr/>
        </p:nvSpPr>
        <p:spPr>
          <a:xfrm>
            <a:off x="152401" y="96252"/>
            <a:ext cx="6456947" cy="830997"/>
          </a:xfrm>
          <a:prstGeom prst="rect">
            <a:avLst/>
          </a:prstGeom>
          <a:noFill/>
        </p:spPr>
        <p:txBody>
          <a:bodyPr wrap="square" rtlCol="0">
            <a:spAutoFit/>
          </a:bodyPr>
          <a:lstStyle/>
          <a:p>
            <a:r>
              <a:rPr lang="en-US" dirty="0"/>
              <a:t>MTS Test Results - Slow</a:t>
            </a:r>
          </a:p>
          <a:p>
            <a:endParaRPr lang="en-US" dirty="0"/>
          </a:p>
        </p:txBody>
      </p:sp>
      <p:cxnSp>
        <p:nvCxnSpPr>
          <p:cNvPr id="3" name="Straight Connector 2">
            <a:extLst>
              <a:ext uri="{FF2B5EF4-FFF2-40B4-BE49-F238E27FC236}">
                <a16:creationId xmlns:a16="http://schemas.microsoft.com/office/drawing/2014/main" id="{0DEEFCC1-CDC7-42E2-86B7-4A0CD500645B}"/>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DB592582-ABD4-431C-A9E1-9196B9783848}"/>
              </a:ext>
            </a:extLst>
          </p:cNvPr>
          <p:cNvSpPr/>
          <p:nvPr/>
        </p:nvSpPr>
        <p:spPr bwMode="auto">
          <a:xfrm>
            <a:off x="3244467" y="705081"/>
            <a:ext cx="2655065" cy="30845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61D033-DC1B-4C17-9D2D-30A7BA564215}"/>
                  </a:ext>
                </a:extLst>
              </p:cNvPr>
              <p:cNvSpPr txBox="1"/>
              <p:nvPr/>
            </p:nvSpPr>
            <p:spPr>
              <a:xfrm>
                <a:off x="2595388" y="578284"/>
                <a:ext cx="3953221" cy="461665"/>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8.7∗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 All Directions</a:t>
                </a:r>
              </a:p>
            </p:txBody>
          </p:sp>
        </mc:Choice>
        <mc:Fallback xmlns="">
          <p:sp>
            <p:nvSpPr>
              <p:cNvPr id="6" name="TextBox 5">
                <a:extLst>
                  <a:ext uri="{FF2B5EF4-FFF2-40B4-BE49-F238E27FC236}">
                    <a16:creationId xmlns:a16="http://schemas.microsoft.com/office/drawing/2014/main" id="{5061D033-DC1B-4C17-9D2D-30A7BA564215}"/>
                  </a:ext>
                </a:extLst>
              </p:cNvPr>
              <p:cNvSpPr txBox="1">
                <a:spLocks noRot="1" noChangeAspect="1" noMove="1" noResize="1" noEditPoints="1" noAdjustHandles="1" noChangeArrowheads="1" noChangeShapeType="1" noTextEdit="1"/>
              </p:cNvSpPr>
              <p:nvPr/>
            </p:nvSpPr>
            <p:spPr>
              <a:xfrm>
                <a:off x="2595388" y="578284"/>
                <a:ext cx="3953221" cy="461665"/>
              </a:xfrm>
              <a:prstGeom prst="rect">
                <a:avLst/>
              </a:prstGeom>
              <a:blipFill>
                <a:blip r:embed="rId4"/>
                <a:stretch>
                  <a:fillRect l="-463" t="-9211" r="-1389" b="-30263"/>
                </a:stretch>
              </a:blipFill>
            </p:spPr>
            <p:txBody>
              <a:bodyPr/>
              <a:lstStyle/>
              <a:p>
                <a:r>
                  <a:rPr lang="en-US">
                    <a:noFill/>
                  </a:rPr>
                  <a:t> </a:t>
                </a:r>
              </a:p>
            </p:txBody>
          </p:sp>
        </mc:Fallback>
      </mc:AlternateContent>
    </p:spTree>
    <p:extLst>
      <p:ext uri="{BB962C8B-B14F-4D97-AF65-F5344CB8AC3E}">
        <p14:creationId xmlns:p14="http://schemas.microsoft.com/office/powerpoint/2010/main" val="16922500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D44AFF-A536-4AA7-A712-96470B4DDB31}"/>
              </a:ext>
            </a:extLst>
          </p:cNvPr>
          <p:cNvSpPr txBox="1"/>
          <p:nvPr/>
        </p:nvSpPr>
        <p:spPr>
          <a:xfrm>
            <a:off x="152401" y="96252"/>
            <a:ext cx="6456947" cy="830997"/>
          </a:xfrm>
          <a:prstGeom prst="rect">
            <a:avLst/>
          </a:prstGeom>
          <a:noFill/>
        </p:spPr>
        <p:txBody>
          <a:bodyPr wrap="square" rtlCol="0">
            <a:spAutoFit/>
          </a:bodyPr>
          <a:lstStyle/>
          <a:p>
            <a:r>
              <a:rPr lang="en-US" dirty="0"/>
              <a:t>MTS Test Results – Slow - Average</a:t>
            </a:r>
          </a:p>
          <a:p>
            <a:endParaRPr lang="en-US" dirty="0"/>
          </a:p>
        </p:txBody>
      </p:sp>
      <p:cxnSp>
        <p:nvCxnSpPr>
          <p:cNvPr id="3" name="Straight Connector 2">
            <a:extLst>
              <a:ext uri="{FF2B5EF4-FFF2-40B4-BE49-F238E27FC236}">
                <a16:creationId xmlns:a16="http://schemas.microsoft.com/office/drawing/2014/main" id="{3549C1F2-75C5-4798-A6C0-389F89F6D83D}"/>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79139625-AEA6-49FB-BCA0-259662F31F18}"/>
              </a:ext>
            </a:extLst>
          </p:cNvPr>
          <p:cNvGrpSpPr/>
          <p:nvPr/>
        </p:nvGrpSpPr>
        <p:grpSpPr>
          <a:xfrm>
            <a:off x="152401" y="764541"/>
            <a:ext cx="8527055" cy="4942193"/>
            <a:chOff x="0" y="511751"/>
            <a:chExt cx="8846545" cy="5234516"/>
          </a:xfrm>
        </p:grpSpPr>
        <p:pic>
          <p:nvPicPr>
            <p:cNvPr id="6" name="Picture 5">
              <a:extLst>
                <a:ext uri="{FF2B5EF4-FFF2-40B4-BE49-F238E27FC236}">
                  <a16:creationId xmlns:a16="http://schemas.microsoft.com/office/drawing/2014/main" id="{C600B706-34C6-43CB-8741-5FC769A1C043}"/>
                </a:ext>
              </a:extLst>
            </p:cNvPr>
            <p:cNvPicPr>
              <a:picLocks noChangeAspect="1"/>
            </p:cNvPicPr>
            <p:nvPr/>
          </p:nvPicPr>
          <p:blipFill>
            <a:blip r:embed="rId3"/>
            <a:stretch>
              <a:fillRect/>
            </a:stretch>
          </p:blipFill>
          <p:spPr>
            <a:xfrm>
              <a:off x="0" y="511751"/>
              <a:ext cx="8846545" cy="5234516"/>
            </a:xfrm>
            <a:prstGeom prst="rect">
              <a:avLst/>
            </a:prstGeom>
          </p:spPr>
        </p:pic>
        <p:grpSp>
          <p:nvGrpSpPr>
            <p:cNvPr id="5" name="Group 4">
              <a:extLst>
                <a:ext uri="{FF2B5EF4-FFF2-40B4-BE49-F238E27FC236}">
                  <a16:creationId xmlns:a16="http://schemas.microsoft.com/office/drawing/2014/main" id="{D7685942-B753-4629-8969-F7EE68B81CDD}"/>
                </a:ext>
              </a:extLst>
            </p:cNvPr>
            <p:cNvGrpSpPr/>
            <p:nvPr/>
          </p:nvGrpSpPr>
          <p:grpSpPr>
            <a:xfrm>
              <a:off x="4988414" y="1464464"/>
              <a:ext cx="70737" cy="342068"/>
              <a:chOff x="-941070" y="1508760"/>
              <a:chExt cx="68580" cy="434340"/>
            </a:xfrm>
          </p:grpSpPr>
          <p:cxnSp>
            <p:nvCxnSpPr>
              <p:cNvPr id="7" name="Straight Connector 6">
                <a:extLst>
                  <a:ext uri="{FF2B5EF4-FFF2-40B4-BE49-F238E27FC236}">
                    <a16:creationId xmlns:a16="http://schemas.microsoft.com/office/drawing/2014/main" id="{75754782-8601-4AA3-A308-BE552D6EBC6F}"/>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666308A-828E-47E2-871D-CF71F30A8FBB}"/>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0F25E73F-0B62-400B-8716-0E6D51BB02E9}"/>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 name="Group 9">
              <a:extLst>
                <a:ext uri="{FF2B5EF4-FFF2-40B4-BE49-F238E27FC236}">
                  <a16:creationId xmlns:a16="http://schemas.microsoft.com/office/drawing/2014/main" id="{003B42C6-D071-4DEB-A0A3-32AEEB917341}"/>
                </a:ext>
              </a:extLst>
            </p:cNvPr>
            <p:cNvGrpSpPr/>
            <p:nvPr/>
          </p:nvGrpSpPr>
          <p:grpSpPr>
            <a:xfrm>
              <a:off x="5226539" y="1635498"/>
              <a:ext cx="70737" cy="342068"/>
              <a:chOff x="-941070" y="1508760"/>
              <a:chExt cx="68580" cy="434340"/>
            </a:xfrm>
          </p:grpSpPr>
          <p:cxnSp>
            <p:nvCxnSpPr>
              <p:cNvPr id="11" name="Straight Connector 10">
                <a:extLst>
                  <a:ext uri="{FF2B5EF4-FFF2-40B4-BE49-F238E27FC236}">
                    <a16:creationId xmlns:a16="http://schemas.microsoft.com/office/drawing/2014/main" id="{908626D0-CF11-43AD-8E91-694DBFCB940B}"/>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5993BB6-86E8-49E4-9BAC-C8A6B306F464}"/>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672107C-B664-408A-97AE-5A8DEC40E289}"/>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sp>
        <p:nvSpPr>
          <p:cNvPr id="15" name="Rectangle 14">
            <a:extLst>
              <a:ext uri="{FF2B5EF4-FFF2-40B4-BE49-F238E27FC236}">
                <a16:creationId xmlns:a16="http://schemas.microsoft.com/office/drawing/2014/main" id="{7CBD7314-F2E9-4555-9B96-843CE26AF1A2}"/>
              </a:ext>
            </a:extLst>
          </p:cNvPr>
          <p:cNvSpPr/>
          <p:nvPr/>
        </p:nvSpPr>
        <p:spPr bwMode="auto">
          <a:xfrm>
            <a:off x="2780843" y="858554"/>
            <a:ext cx="3860494" cy="2095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696DB7D-FD63-47B7-AA4B-5485740C35C6}"/>
                  </a:ext>
                </a:extLst>
              </p:cNvPr>
              <p:cNvSpPr txBox="1"/>
              <p:nvPr/>
            </p:nvSpPr>
            <p:spPr>
              <a:xfrm>
                <a:off x="2029956" y="673589"/>
                <a:ext cx="5362267" cy="461665"/>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8.7∗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 All Directions – Average</a:t>
                </a:r>
              </a:p>
            </p:txBody>
          </p:sp>
        </mc:Choice>
        <mc:Fallback xmlns="">
          <p:sp>
            <p:nvSpPr>
              <p:cNvPr id="14" name="TextBox 13">
                <a:extLst>
                  <a:ext uri="{FF2B5EF4-FFF2-40B4-BE49-F238E27FC236}">
                    <a16:creationId xmlns:a16="http://schemas.microsoft.com/office/drawing/2014/main" id="{4696DB7D-FD63-47B7-AA4B-5485740C35C6}"/>
                  </a:ext>
                </a:extLst>
              </p:cNvPr>
              <p:cNvSpPr txBox="1">
                <a:spLocks noRot="1" noChangeAspect="1" noMove="1" noResize="1" noEditPoints="1" noAdjustHandles="1" noChangeArrowheads="1" noChangeShapeType="1" noTextEdit="1"/>
              </p:cNvSpPr>
              <p:nvPr/>
            </p:nvSpPr>
            <p:spPr>
              <a:xfrm>
                <a:off x="2029956" y="673589"/>
                <a:ext cx="5362267" cy="461665"/>
              </a:xfrm>
              <a:prstGeom prst="rect">
                <a:avLst/>
              </a:prstGeom>
              <a:blipFill>
                <a:blip r:embed="rId4"/>
                <a:stretch>
                  <a:fillRect l="-341" t="-9211" r="-1591" b="-30263"/>
                </a:stretch>
              </a:blipFill>
            </p:spPr>
            <p:txBody>
              <a:bodyPr/>
              <a:lstStyle/>
              <a:p>
                <a:r>
                  <a:rPr lang="en-US">
                    <a:noFill/>
                  </a:rPr>
                  <a:t> </a:t>
                </a:r>
              </a:p>
            </p:txBody>
          </p:sp>
        </mc:Fallback>
      </mc:AlternateContent>
    </p:spTree>
    <p:extLst>
      <p:ext uri="{BB962C8B-B14F-4D97-AF65-F5344CB8AC3E}">
        <p14:creationId xmlns:p14="http://schemas.microsoft.com/office/powerpoint/2010/main" val="361233733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73CBCB-5D65-4B3F-966D-ECE44DD44B28}"/>
              </a:ext>
            </a:extLst>
          </p:cNvPr>
          <p:cNvSpPr txBox="1"/>
          <p:nvPr/>
        </p:nvSpPr>
        <p:spPr>
          <a:xfrm>
            <a:off x="2913609" y="189716"/>
            <a:ext cx="2799154" cy="461665"/>
          </a:xfrm>
          <a:prstGeom prst="rect">
            <a:avLst/>
          </a:prstGeom>
          <a:noFill/>
        </p:spPr>
        <p:txBody>
          <a:bodyPr wrap="square" rtlCol="0">
            <a:spAutoFit/>
          </a:bodyPr>
          <a:lstStyle/>
          <a:p>
            <a:pPr algn="ctr"/>
            <a:r>
              <a:rPr lang="en-US" dirty="0"/>
              <a:t>MTS Tension Test</a:t>
            </a:r>
          </a:p>
        </p:txBody>
      </p:sp>
      <p:grpSp>
        <p:nvGrpSpPr>
          <p:cNvPr id="6" name="Group 5">
            <a:extLst>
              <a:ext uri="{FF2B5EF4-FFF2-40B4-BE49-F238E27FC236}">
                <a16:creationId xmlns:a16="http://schemas.microsoft.com/office/drawing/2014/main" id="{85D3CB26-25CB-4E5E-BAC1-816C24DD3719}"/>
              </a:ext>
            </a:extLst>
          </p:cNvPr>
          <p:cNvGrpSpPr/>
          <p:nvPr/>
        </p:nvGrpSpPr>
        <p:grpSpPr>
          <a:xfrm>
            <a:off x="496377" y="1070870"/>
            <a:ext cx="7898476" cy="5366581"/>
            <a:chOff x="1245524" y="1130179"/>
            <a:chExt cx="6883784" cy="4979253"/>
          </a:xfrm>
        </p:grpSpPr>
        <p:pic>
          <p:nvPicPr>
            <p:cNvPr id="2" name="45-7_eyy (1)">
              <a:hlinkClick r:id="" action="ppaction://media"/>
              <a:extLst>
                <a:ext uri="{FF2B5EF4-FFF2-40B4-BE49-F238E27FC236}">
                  <a16:creationId xmlns:a16="http://schemas.microsoft.com/office/drawing/2014/main" id="{27855899-59D4-43C9-BC23-EEC833FA1C40}"/>
                </a:ext>
              </a:extLst>
            </p:cNvPr>
            <p:cNvPicPr>
              <a:picLocks noChangeAspect="1"/>
            </p:cNvPicPr>
            <p:nvPr>
              <a:videoFile r:link="rId1"/>
              <p:extLst>
                <p:ext uri="{DAA4B4D4-6D71-4841-9C94-3DE7FCFB9230}">
                  <p14:media xmlns:p14="http://schemas.microsoft.com/office/powerpoint/2010/main" r:embed="rId2">
                    <p14:trim st="3032"/>
                  </p14:media>
                </p:ext>
              </p:extLst>
            </p:nvPr>
          </p:nvPicPr>
          <p:blipFill>
            <a:blip r:embed="rId5"/>
            <a:stretch>
              <a:fillRect/>
            </a:stretch>
          </p:blipFill>
          <p:spPr>
            <a:xfrm>
              <a:off x="1245524" y="1130179"/>
              <a:ext cx="6652952" cy="4979253"/>
            </a:xfrm>
            <a:prstGeom prst="rect">
              <a:avLst/>
            </a:prstGeom>
          </p:spPr>
        </p:pic>
        <p:sp>
          <p:nvSpPr>
            <p:cNvPr id="4" name="TextBox 3">
              <a:extLst>
                <a:ext uri="{FF2B5EF4-FFF2-40B4-BE49-F238E27FC236}">
                  <a16:creationId xmlns:a16="http://schemas.microsoft.com/office/drawing/2014/main" id="{5AB762E3-C167-4C87-89E8-4E02C741AD40}"/>
                </a:ext>
              </a:extLst>
            </p:cNvPr>
            <p:cNvSpPr txBox="1"/>
            <p:nvPr/>
          </p:nvSpPr>
          <p:spPr>
            <a:xfrm rot="5400000">
              <a:off x="6284505" y="3388973"/>
              <a:ext cx="3227942" cy="461665"/>
            </a:xfrm>
            <a:prstGeom prst="rect">
              <a:avLst/>
            </a:prstGeom>
            <a:noFill/>
          </p:spPr>
          <p:txBody>
            <a:bodyPr wrap="square" rtlCol="0">
              <a:spAutoFit/>
            </a:bodyPr>
            <a:lstStyle/>
            <a:p>
              <a:r>
                <a:rPr lang="en-US" dirty="0"/>
                <a:t>True Strain Magnitude</a:t>
              </a:r>
            </a:p>
          </p:txBody>
        </p:sp>
      </p:grpSp>
      <p:sp>
        <p:nvSpPr>
          <p:cNvPr id="5" name="TextBox 4">
            <a:extLst>
              <a:ext uri="{FF2B5EF4-FFF2-40B4-BE49-F238E27FC236}">
                <a16:creationId xmlns:a16="http://schemas.microsoft.com/office/drawing/2014/main" id="{82762E49-1114-49A2-AAA0-6A5F15493E82}"/>
              </a:ext>
            </a:extLst>
          </p:cNvPr>
          <p:cNvSpPr txBox="1"/>
          <p:nvPr/>
        </p:nvSpPr>
        <p:spPr>
          <a:xfrm>
            <a:off x="1360232" y="2648479"/>
            <a:ext cx="2500828" cy="369332"/>
          </a:xfrm>
          <a:prstGeom prst="rect">
            <a:avLst/>
          </a:prstGeom>
          <a:noFill/>
        </p:spPr>
        <p:txBody>
          <a:bodyPr wrap="square" rtlCol="0">
            <a:spAutoFit/>
          </a:bodyPr>
          <a:lstStyle/>
          <a:p>
            <a:r>
              <a:rPr lang="en-US" sz="1800" dirty="0">
                <a:solidFill>
                  <a:schemeClr val="bg1"/>
                </a:solidFill>
              </a:rPr>
              <a:t>Max Strain: 0.44</a:t>
            </a:r>
          </a:p>
        </p:txBody>
      </p:sp>
      <p:cxnSp>
        <p:nvCxnSpPr>
          <p:cNvPr id="8" name="Straight Arrow Connector 7">
            <a:extLst>
              <a:ext uri="{FF2B5EF4-FFF2-40B4-BE49-F238E27FC236}">
                <a16:creationId xmlns:a16="http://schemas.microsoft.com/office/drawing/2014/main" id="{7A8A3EF4-94B7-495E-B3C2-08A683270AD3}"/>
              </a:ext>
            </a:extLst>
          </p:cNvPr>
          <p:cNvCxnSpPr>
            <a:cxnSpLocks/>
          </p:cNvCxnSpPr>
          <p:nvPr/>
        </p:nvCxnSpPr>
        <p:spPr bwMode="auto">
          <a:xfrm>
            <a:off x="3227942" y="2842352"/>
            <a:ext cx="1775841" cy="330506"/>
          </a:xfrm>
          <a:prstGeom prst="straightConnector1">
            <a:avLst/>
          </a:prstGeom>
          <a:solidFill>
            <a:schemeClr val="accent1"/>
          </a:solidFill>
          <a:ln w="9525" cap="flat" cmpd="sng" algn="ctr">
            <a:solidFill>
              <a:schemeClr val="bg1"/>
            </a:solidFill>
            <a:prstDash val="solid"/>
            <a:round/>
            <a:headEnd type="none" w="med" len="med"/>
            <a:tailEnd type="triangle"/>
          </a:ln>
          <a:effectLst/>
        </p:spPr>
      </p:cxnSp>
    </p:spTree>
    <p:extLst>
      <p:ext uri="{BB962C8B-B14F-4D97-AF65-F5344CB8AC3E}">
        <p14:creationId xmlns:p14="http://schemas.microsoft.com/office/powerpoint/2010/main" val="2299364823"/>
      </p:ext>
    </p:extLst>
  </p:cSld>
  <p:clrMapOvr>
    <a:masterClrMapping/>
  </p:clrMapOvr>
  <p:transition/>
  <p:timing>
    <p:tnLst>
      <p:par>
        <p:cTn id="1" dur="indefinite" restart="never" nodeType="tmRoot">
          <p:childTnLst>
            <p:video>
              <p:cMediaNode vol="80000">
                <p:cTn id="2" repeatCount="indefinite" fill="remove"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DACC7A-75E4-4385-9FAC-4D92C9B40E70}"/>
              </a:ext>
            </a:extLst>
          </p:cNvPr>
          <p:cNvSpPr/>
          <p:nvPr/>
        </p:nvSpPr>
        <p:spPr bwMode="auto">
          <a:xfrm>
            <a:off x="2021599" y="862728"/>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pic>
        <p:nvPicPr>
          <p:cNvPr id="7" name="Picture 6">
            <a:extLst>
              <a:ext uri="{FF2B5EF4-FFF2-40B4-BE49-F238E27FC236}">
                <a16:creationId xmlns:a16="http://schemas.microsoft.com/office/drawing/2014/main" id="{26409195-2C4C-447D-8B9F-0998C40FF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54" y="615182"/>
            <a:ext cx="9077900" cy="5059039"/>
          </a:xfrm>
          <a:prstGeom prst="rect">
            <a:avLst/>
          </a:prstGeom>
        </p:spPr>
      </p:pic>
      <p:sp>
        <p:nvSpPr>
          <p:cNvPr id="5" name="TextBox 4">
            <a:extLst>
              <a:ext uri="{FF2B5EF4-FFF2-40B4-BE49-F238E27FC236}">
                <a16:creationId xmlns:a16="http://schemas.microsoft.com/office/drawing/2014/main" id="{D637476E-8985-4B77-A830-EFF35A8655A5}"/>
              </a:ext>
            </a:extLst>
          </p:cNvPr>
          <p:cNvSpPr txBox="1"/>
          <p:nvPr/>
        </p:nvSpPr>
        <p:spPr>
          <a:xfrm>
            <a:off x="56148" y="56147"/>
            <a:ext cx="5855368" cy="461665"/>
          </a:xfrm>
          <a:prstGeom prst="rect">
            <a:avLst/>
          </a:prstGeom>
          <a:noFill/>
        </p:spPr>
        <p:txBody>
          <a:bodyPr wrap="square" rtlCol="0">
            <a:spAutoFit/>
          </a:bodyPr>
          <a:lstStyle/>
          <a:p>
            <a:r>
              <a:rPr lang="en-US" dirty="0"/>
              <a:t>E8 vs. High Rate Specimen</a:t>
            </a:r>
          </a:p>
        </p:txBody>
      </p:sp>
      <p:cxnSp>
        <p:nvCxnSpPr>
          <p:cNvPr id="6" name="Straight Connector 5">
            <a:extLst>
              <a:ext uri="{FF2B5EF4-FFF2-40B4-BE49-F238E27FC236}">
                <a16:creationId xmlns:a16="http://schemas.microsoft.com/office/drawing/2014/main" id="{BAFB2D35-44CB-47D7-A8CB-ABE72AC772CF}"/>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349D9FA4-995D-40A3-B79B-5305353924C1}"/>
              </a:ext>
            </a:extLst>
          </p:cNvPr>
          <p:cNvGrpSpPr/>
          <p:nvPr/>
        </p:nvGrpSpPr>
        <p:grpSpPr>
          <a:xfrm>
            <a:off x="4294765" y="1784187"/>
            <a:ext cx="70737" cy="342068"/>
            <a:chOff x="-941070" y="1508760"/>
            <a:chExt cx="68580" cy="434340"/>
          </a:xfrm>
        </p:grpSpPr>
        <p:cxnSp>
          <p:nvCxnSpPr>
            <p:cNvPr id="9" name="Straight Connector 8">
              <a:extLst>
                <a:ext uri="{FF2B5EF4-FFF2-40B4-BE49-F238E27FC236}">
                  <a16:creationId xmlns:a16="http://schemas.microsoft.com/office/drawing/2014/main" id="{F99138E4-8E63-4C23-B396-3D228C548081}"/>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2536DE-4C6B-40A4-9AEB-EE8AEE1792B3}"/>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53CA3055-7A3F-4A23-A6B9-E6A5730E9252}"/>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 name="Group 11">
            <a:extLst>
              <a:ext uri="{FF2B5EF4-FFF2-40B4-BE49-F238E27FC236}">
                <a16:creationId xmlns:a16="http://schemas.microsoft.com/office/drawing/2014/main" id="{7E77416C-9617-4B1A-8C04-4B2AC3D4D3AB}"/>
              </a:ext>
            </a:extLst>
          </p:cNvPr>
          <p:cNvGrpSpPr/>
          <p:nvPr/>
        </p:nvGrpSpPr>
        <p:grpSpPr>
          <a:xfrm>
            <a:off x="3923702" y="2103456"/>
            <a:ext cx="70737" cy="342068"/>
            <a:chOff x="-941070" y="1508760"/>
            <a:chExt cx="68580" cy="434340"/>
          </a:xfrm>
        </p:grpSpPr>
        <p:cxnSp>
          <p:nvCxnSpPr>
            <p:cNvPr id="13" name="Straight Connector 12">
              <a:extLst>
                <a:ext uri="{FF2B5EF4-FFF2-40B4-BE49-F238E27FC236}">
                  <a16:creationId xmlns:a16="http://schemas.microsoft.com/office/drawing/2014/main" id="{FA76BA80-0B17-4CAB-9C4D-0C8C1F9DF8F8}"/>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223F3D4-83B9-4048-BA90-ED8BD039CB76}"/>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113E130-0BC6-43CE-BFA7-A7061754F1AC}"/>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4" name="TextBox 3">
            <a:extLst>
              <a:ext uri="{FF2B5EF4-FFF2-40B4-BE49-F238E27FC236}">
                <a16:creationId xmlns:a16="http://schemas.microsoft.com/office/drawing/2014/main" id="{0F077BFC-14C1-43FC-A818-F79735DE96DE}"/>
              </a:ext>
            </a:extLst>
          </p:cNvPr>
          <p:cNvSpPr txBox="1"/>
          <p:nvPr/>
        </p:nvSpPr>
        <p:spPr>
          <a:xfrm>
            <a:off x="-3272010" y="2126255"/>
            <a:ext cx="4825380" cy="1046579"/>
          </a:xfrm>
          <a:prstGeom prst="rect">
            <a:avLst/>
          </a:prstGeom>
          <a:noFill/>
        </p:spPr>
        <p:txBody>
          <a:bodyPr wrap="square" rtlCol="0">
            <a:spAutoFit/>
          </a:bodyPr>
          <a:lstStyle/>
          <a:p>
            <a:endParaRPr lang="en-US" dirty="0"/>
          </a:p>
        </p:txBody>
      </p:sp>
      <p:sp>
        <p:nvSpPr>
          <p:cNvPr id="19" name="Rectangle 18">
            <a:extLst>
              <a:ext uri="{FF2B5EF4-FFF2-40B4-BE49-F238E27FC236}">
                <a16:creationId xmlns:a16="http://schemas.microsoft.com/office/drawing/2014/main" id="{0728B9DD-E603-4030-AD51-EDC853E08205}"/>
              </a:ext>
            </a:extLst>
          </p:cNvPr>
          <p:cNvSpPr/>
          <p:nvPr/>
        </p:nvSpPr>
        <p:spPr bwMode="auto">
          <a:xfrm>
            <a:off x="2021599" y="859879"/>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128A4F8-FC37-462C-811B-9CF42A59110E}"/>
                  </a:ext>
                </a:extLst>
              </p:cNvPr>
              <p:cNvSpPr txBox="1"/>
              <p:nvPr/>
            </p:nvSpPr>
            <p:spPr>
              <a:xfrm>
                <a:off x="2021599" y="758514"/>
                <a:ext cx="5362267" cy="461665"/>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8.7∗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 Rolling Direction</a:t>
                </a:r>
              </a:p>
            </p:txBody>
          </p:sp>
        </mc:Choice>
        <mc:Fallback xmlns="">
          <p:sp>
            <p:nvSpPr>
              <p:cNvPr id="18" name="TextBox 17">
                <a:extLst>
                  <a:ext uri="{FF2B5EF4-FFF2-40B4-BE49-F238E27FC236}">
                    <a16:creationId xmlns:a16="http://schemas.microsoft.com/office/drawing/2014/main" id="{C128A4F8-FC37-462C-811B-9CF42A59110E}"/>
                  </a:ext>
                </a:extLst>
              </p:cNvPr>
              <p:cNvSpPr txBox="1">
                <a:spLocks noRot="1" noChangeAspect="1" noMove="1" noResize="1" noEditPoints="1" noAdjustHandles="1" noChangeArrowheads="1" noChangeShapeType="1" noTextEdit="1"/>
              </p:cNvSpPr>
              <p:nvPr/>
            </p:nvSpPr>
            <p:spPr>
              <a:xfrm>
                <a:off x="2021599" y="758514"/>
                <a:ext cx="5362267" cy="461665"/>
              </a:xfrm>
              <a:prstGeom prst="rect">
                <a:avLst/>
              </a:prstGeom>
              <a:blipFill>
                <a:blip r:embed="rId4"/>
                <a:stretch>
                  <a:fillRect l="-341"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31723730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7E598-6A76-4C2A-9280-8676B0B0BD56}"/>
              </a:ext>
            </a:extLst>
          </p:cNvPr>
          <p:cNvSpPr txBox="1"/>
          <p:nvPr/>
        </p:nvSpPr>
        <p:spPr>
          <a:xfrm>
            <a:off x="0" y="120095"/>
            <a:ext cx="7071965" cy="461665"/>
          </a:xfrm>
          <a:prstGeom prst="rect">
            <a:avLst/>
          </a:prstGeom>
          <a:noFill/>
        </p:spPr>
        <p:txBody>
          <a:bodyPr wrap="square" rtlCol="0">
            <a:spAutoFit/>
          </a:bodyPr>
          <a:lstStyle/>
          <a:p>
            <a:r>
              <a:rPr lang="en-US" dirty="0"/>
              <a:t>Why Inconel 625? </a:t>
            </a:r>
          </a:p>
        </p:txBody>
      </p:sp>
      <p:sp>
        <p:nvSpPr>
          <p:cNvPr id="3" name="TextBox 2">
            <a:extLst>
              <a:ext uri="{FF2B5EF4-FFF2-40B4-BE49-F238E27FC236}">
                <a16:creationId xmlns:a16="http://schemas.microsoft.com/office/drawing/2014/main" id="{5FCBE508-4568-43B2-8E34-E94C2D5BE89E}"/>
              </a:ext>
            </a:extLst>
          </p:cNvPr>
          <p:cNvSpPr txBox="1"/>
          <p:nvPr/>
        </p:nvSpPr>
        <p:spPr>
          <a:xfrm>
            <a:off x="3697705" y="2959872"/>
            <a:ext cx="4807212" cy="2862322"/>
          </a:xfrm>
          <a:prstGeom prst="rect">
            <a:avLst/>
          </a:prstGeom>
          <a:noFill/>
        </p:spPr>
        <p:txBody>
          <a:bodyPr wrap="square" rtlCol="0">
            <a:spAutoFit/>
          </a:bodyPr>
          <a:lstStyle/>
          <a:p>
            <a:r>
              <a:rPr lang="en-US" sz="1800" b="1" dirty="0">
                <a:solidFill>
                  <a:srgbClr val="FF0000"/>
                </a:solidFill>
              </a:rPr>
              <a:t>Why is it useful?</a:t>
            </a:r>
            <a:r>
              <a:rPr lang="en-US" sz="1800" b="1" dirty="0"/>
              <a:t/>
            </a:r>
            <a:br>
              <a:rPr lang="en-US" sz="1800" b="1" dirty="0"/>
            </a:br>
            <a:endParaRPr lang="en-US" sz="1800" b="1" dirty="0"/>
          </a:p>
          <a:p>
            <a:pPr marL="342900" indent="-342900">
              <a:buFont typeface="+mj-lt"/>
              <a:buAutoNum type="arabicPeriod"/>
            </a:pPr>
            <a:r>
              <a:rPr lang="en-US" sz="1800" dirty="0"/>
              <a:t>High strength-to-weight ratio</a:t>
            </a:r>
          </a:p>
          <a:p>
            <a:pPr marL="342900" indent="-342900">
              <a:buFont typeface="+mj-lt"/>
              <a:buAutoNum type="arabicPeriod"/>
            </a:pPr>
            <a:r>
              <a:rPr lang="en-US" sz="1800" dirty="0"/>
              <a:t>The capabilities of the material as sheet metal </a:t>
            </a:r>
          </a:p>
          <a:p>
            <a:pPr marL="342900" indent="-342900">
              <a:buFont typeface="+mj-lt"/>
              <a:buAutoNum type="arabicPeriod"/>
            </a:pPr>
            <a:r>
              <a:rPr lang="en-US" sz="1800" dirty="0"/>
              <a:t>Oxidation and corrosion resistant</a:t>
            </a:r>
          </a:p>
          <a:p>
            <a:pPr marL="342900" indent="-342900">
              <a:buFont typeface="+mj-lt"/>
              <a:buAutoNum type="arabicPeriod"/>
            </a:pPr>
            <a:r>
              <a:rPr lang="en-US" sz="1800" dirty="0"/>
              <a:t>Great in high pressure and temperature environments</a:t>
            </a:r>
          </a:p>
          <a:p>
            <a:pPr marL="342900" indent="-342900">
              <a:buFont typeface="+mj-lt"/>
              <a:buAutoNum type="arabicPeriod"/>
            </a:pPr>
            <a:r>
              <a:rPr lang="en-US" sz="1800" dirty="0"/>
              <a:t>More resistant to creep than its competitors</a:t>
            </a:r>
          </a:p>
        </p:txBody>
      </p:sp>
      <p:sp>
        <p:nvSpPr>
          <p:cNvPr id="4" name="Rectangle 3">
            <a:extLst>
              <a:ext uri="{FF2B5EF4-FFF2-40B4-BE49-F238E27FC236}">
                <a16:creationId xmlns:a16="http://schemas.microsoft.com/office/drawing/2014/main" id="{CB957877-CA18-4772-923D-2FB92238547D}"/>
              </a:ext>
            </a:extLst>
          </p:cNvPr>
          <p:cNvSpPr/>
          <p:nvPr/>
        </p:nvSpPr>
        <p:spPr>
          <a:xfrm>
            <a:off x="425736" y="860751"/>
            <a:ext cx="4815654" cy="1323439"/>
          </a:xfrm>
          <a:prstGeom prst="rect">
            <a:avLst/>
          </a:prstGeom>
        </p:spPr>
        <p:txBody>
          <a:bodyPr wrap="square">
            <a:spAutoFit/>
          </a:bodyPr>
          <a:lstStyle/>
          <a:p>
            <a:r>
              <a:rPr lang="en-US" sz="1600" b="1" dirty="0">
                <a:solidFill>
                  <a:srgbClr val="062FF2"/>
                </a:solidFill>
              </a:rPr>
              <a:t>What it is: </a:t>
            </a:r>
            <a:r>
              <a:rPr lang="en-US" sz="1600" dirty="0"/>
              <a:t>Inconel is known as a nickel-based superalloy. Small amounts of niobium combine with nickel form intermetallic compounds. These compounds form small cubic crystals that inhibit slip and creep effectively at elevated temperatures</a:t>
            </a:r>
          </a:p>
        </p:txBody>
      </p:sp>
      <p:pic>
        <p:nvPicPr>
          <p:cNvPr id="1026" name="Picture 2" descr="Image result for inconel 625">
            <a:extLst>
              <a:ext uri="{FF2B5EF4-FFF2-40B4-BE49-F238E27FC236}">
                <a16:creationId xmlns:a16="http://schemas.microsoft.com/office/drawing/2014/main" id="{D6E42D25-8281-4898-8D20-279ED1FF6A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1390" y="906781"/>
            <a:ext cx="3476874" cy="1820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inconel rocket">
            <a:extLst>
              <a:ext uri="{FF2B5EF4-FFF2-40B4-BE49-F238E27FC236}">
                <a16:creationId xmlns:a16="http://schemas.microsoft.com/office/drawing/2014/main" id="{A0197BCB-01A7-4072-8ED8-B24FEAC74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18" y="2263313"/>
            <a:ext cx="3070823" cy="40944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5D8B15-B4DD-4DC4-B5F3-E363934194A7}"/>
              </a:ext>
            </a:extLst>
          </p:cNvPr>
          <p:cNvSpPr/>
          <p:nvPr/>
        </p:nvSpPr>
        <p:spPr bwMode="auto">
          <a:xfrm>
            <a:off x="0" y="1611086"/>
            <a:ext cx="450418" cy="474665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cxnSp>
        <p:nvCxnSpPr>
          <p:cNvPr id="8" name="Straight Connector 7">
            <a:extLst>
              <a:ext uri="{FF2B5EF4-FFF2-40B4-BE49-F238E27FC236}">
                <a16:creationId xmlns:a16="http://schemas.microsoft.com/office/drawing/2014/main" id="{A4CB8D9E-28C6-490C-8BD0-7076E1B781D5}"/>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0469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2" presetClass="entr" presetSubtype="4"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calcmode="lin" valueType="num">
                                      <p:cBhvr additive="base">
                                        <p:cTn id="3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E3D4B4-BD1E-45C4-AC74-84CBD71B8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19" y="724833"/>
            <a:ext cx="8956714" cy="4991502"/>
          </a:xfrm>
          <a:prstGeom prst="rect">
            <a:avLst/>
          </a:prstGeom>
        </p:spPr>
      </p:pic>
      <p:sp>
        <p:nvSpPr>
          <p:cNvPr id="4" name="TextBox 3">
            <a:extLst>
              <a:ext uri="{FF2B5EF4-FFF2-40B4-BE49-F238E27FC236}">
                <a16:creationId xmlns:a16="http://schemas.microsoft.com/office/drawing/2014/main" id="{0AE83166-C1D3-4872-B02B-E0F3A6F6B70A}"/>
              </a:ext>
            </a:extLst>
          </p:cNvPr>
          <p:cNvSpPr txBox="1"/>
          <p:nvPr/>
        </p:nvSpPr>
        <p:spPr>
          <a:xfrm>
            <a:off x="56148" y="56147"/>
            <a:ext cx="5855368" cy="461665"/>
          </a:xfrm>
          <a:prstGeom prst="rect">
            <a:avLst/>
          </a:prstGeom>
          <a:noFill/>
        </p:spPr>
        <p:txBody>
          <a:bodyPr wrap="square" rtlCol="0">
            <a:spAutoFit/>
          </a:bodyPr>
          <a:lstStyle/>
          <a:p>
            <a:r>
              <a:rPr lang="en-US" dirty="0"/>
              <a:t>E8 vs. High Rate Specimen</a:t>
            </a:r>
          </a:p>
        </p:txBody>
      </p:sp>
      <p:cxnSp>
        <p:nvCxnSpPr>
          <p:cNvPr id="5" name="Straight Connector 4">
            <a:extLst>
              <a:ext uri="{FF2B5EF4-FFF2-40B4-BE49-F238E27FC236}">
                <a16:creationId xmlns:a16="http://schemas.microsoft.com/office/drawing/2014/main" id="{131D2184-DB89-4819-9FC1-E9F44EF64C82}"/>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 name="Group 5">
            <a:extLst>
              <a:ext uri="{FF2B5EF4-FFF2-40B4-BE49-F238E27FC236}">
                <a16:creationId xmlns:a16="http://schemas.microsoft.com/office/drawing/2014/main" id="{ECAEF1DB-D74C-4B37-B4F4-544972BFFDAC}"/>
              </a:ext>
            </a:extLst>
          </p:cNvPr>
          <p:cNvGrpSpPr/>
          <p:nvPr/>
        </p:nvGrpSpPr>
        <p:grpSpPr>
          <a:xfrm>
            <a:off x="3999125" y="2150441"/>
            <a:ext cx="70737" cy="342068"/>
            <a:chOff x="-941070" y="1508760"/>
            <a:chExt cx="68580" cy="434340"/>
          </a:xfrm>
        </p:grpSpPr>
        <p:cxnSp>
          <p:nvCxnSpPr>
            <p:cNvPr id="8" name="Straight Connector 7">
              <a:extLst>
                <a:ext uri="{FF2B5EF4-FFF2-40B4-BE49-F238E27FC236}">
                  <a16:creationId xmlns:a16="http://schemas.microsoft.com/office/drawing/2014/main" id="{06CFCCB1-106C-4B76-82BB-77EC9F993E9F}"/>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A0B57DD-A313-4B74-881F-0A8AED6C33F6}"/>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B706F8B-44BA-4426-8186-12040F6E2821}"/>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
            <a:extLst>
              <a:ext uri="{FF2B5EF4-FFF2-40B4-BE49-F238E27FC236}">
                <a16:creationId xmlns:a16="http://schemas.microsoft.com/office/drawing/2014/main" id="{4E1532E5-7DD7-4E6C-B3AD-6A97DA2DDEBC}"/>
              </a:ext>
            </a:extLst>
          </p:cNvPr>
          <p:cNvGrpSpPr/>
          <p:nvPr/>
        </p:nvGrpSpPr>
        <p:grpSpPr>
          <a:xfrm>
            <a:off x="4572000" y="1808373"/>
            <a:ext cx="70737" cy="342068"/>
            <a:chOff x="-941070" y="1508760"/>
            <a:chExt cx="68580" cy="434340"/>
          </a:xfrm>
        </p:grpSpPr>
        <p:cxnSp>
          <p:nvCxnSpPr>
            <p:cNvPr id="12" name="Straight Connector 11">
              <a:extLst>
                <a:ext uri="{FF2B5EF4-FFF2-40B4-BE49-F238E27FC236}">
                  <a16:creationId xmlns:a16="http://schemas.microsoft.com/office/drawing/2014/main" id="{BDFEE22F-AF50-4AAA-B02A-68480A82885C}"/>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22FA93B-94C3-4575-A7F7-78E3E5E7CA45}"/>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9C5EDFEC-AF1A-4114-907F-2D69C7C9639D}"/>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5" name="Rectangle 14">
            <a:extLst>
              <a:ext uri="{FF2B5EF4-FFF2-40B4-BE49-F238E27FC236}">
                <a16:creationId xmlns:a16="http://schemas.microsoft.com/office/drawing/2014/main" id="{587C1AAF-A323-4D91-9EB8-CA7062A5E211}"/>
              </a:ext>
            </a:extLst>
          </p:cNvPr>
          <p:cNvSpPr/>
          <p:nvPr/>
        </p:nvSpPr>
        <p:spPr bwMode="auto">
          <a:xfrm>
            <a:off x="1983041" y="963390"/>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886ACC3-3771-44A4-B4E9-5BDD7DDD9C3E}"/>
                  </a:ext>
                </a:extLst>
              </p:cNvPr>
              <p:cNvSpPr txBox="1"/>
              <p:nvPr/>
            </p:nvSpPr>
            <p:spPr>
              <a:xfrm>
                <a:off x="1798692" y="824202"/>
                <a:ext cx="5362267" cy="461665"/>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8.7∗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 Transverse Direction</a:t>
                </a:r>
              </a:p>
            </p:txBody>
          </p:sp>
        </mc:Choice>
        <mc:Fallback xmlns="">
          <p:sp>
            <p:nvSpPr>
              <p:cNvPr id="16" name="TextBox 15">
                <a:extLst>
                  <a:ext uri="{FF2B5EF4-FFF2-40B4-BE49-F238E27FC236}">
                    <a16:creationId xmlns:a16="http://schemas.microsoft.com/office/drawing/2014/main" id="{4886ACC3-3771-44A4-B4E9-5BDD7DDD9C3E}"/>
                  </a:ext>
                </a:extLst>
              </p:cNvPr>
              <p:cNvSpPr txBox="1">
                <a:spLocks noRot="1" noChangeAspect="1" noMove="1" noResize="1" noEditPoints="1" noAdjustHandles="1" noChangeArrowheads="1" noChangeShapeType="1" noTextEdit="1"/>
              </p:cNvSpPr>
              <p:nvPr/>
            </p:nvSpPr>
            <p:spPr>
              <a:xfrm>
                <a:off x="1798692" y="824202"/>
                <a:ext cx="5362267" cy="461665"/>
              </a:xfrm>
              <a:prstGeom prst="rect">
                <a:avLst/>
              </a:prstGeom>
              <a:blipFill>
                <a:blip r:embed="rId4"/>
                <a:stretch>
                  <a:fillRect l="-227"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33137297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E863150-CF78-4CA5-BC41-85E407E72C1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CB91A16-94B7-412A-88F9-F2C47C549DF7}"/>
              </a:ext>
            </a:extLst>
          </p:cNvPr>
          <p:cNvSpPr txBox="1"/>
          <p:nvPr/>
        </p:nvSpPr>
        <p:spPr>
          <a:xfrm>
            <a:off x="83975" y="93786"/>
            <a:ext cx="4488025" cy="461665"/>
          </a:xfrm>
          <a:prstGeom prst="rect">
            <a:avLst/>
          </a:prstGeom>
          <a:noFill/>
        </p:spPr>
        <p:txBody>
          <a:bodyPr wrap="square" rtlCol="0">
            <a:spAutoFit/>
          </a:bodyPr>
          <a:lstStyle/>
          <a:p>
            <a:r>
              <a:rPr lang="en-US" dirty="0"/>
              <a:t>Strain Rate Sensitivity </a:t>
            </a:r>
          </a:p>
        </p:txBody>
      </p:sp>
      <p:sp>
        <p:nvSpPr>
          <p:cNvPr id="5" name="Rectangle 4">
            <a:extLst>
              <a:ext uri="{FF2B5EF4-FFF2-40B4-BE49-F238E27FC236}">
                <a16:creationId xmlns:a16="http://schemas.microsoft.com/office/drawing/2014/main" id="{E3CB5784-4240-4814-AF20-FF379B84443F}"/>
              </a:ext>
            </a:extLst>
          </p:cNvPr>
          <p:cNvSpPr/>
          <p:nvPr/>
        </p:nvSpPr>
        <p:spPr bwMode="auto">
          <a:xfrm>
            <a:off x="2010582" y="799962"/>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grpSp>
        <p:nvGrpSpPr>
          <p:cNvPr id="2" name="Group 1">
            <a:extLst>
              <a:ext uri="{FF2B5EF4-FFF2-40B4-BE49-F238E27FC236}">
                <a16:creationId xmlns:a16="http://schemas.microsoft.com/office/drawing/2014/main" id="{EB8C306C-A5A4-4AD0-9368-8C3F7EF74D54}"/>
              </a:ext>
            </a:extLst>
          </p:cNvPr>
          <p:cNvGrpSpPr/>
          <p:nvPr/>
        </p:nvGrpSpPr>
        <p:grpSpPr>
          <a:xfrm>
            <a:off x="-192796" y="621322"/>
            <a:ext cx="8763919" cy="5077457"/>
            <a:chOff x="-308473" y="634939"/>
            <a:chExt cx="8433413" cy="4898817"/>
          </a:xfrm>
        </p:grpSpPr>
        <p:sp>
          <p:nvSpPr>
            <p:cNvPr id="7" name="TextBox 6">
              <a:extLst>
                <a:ext uri="{FF2B5EF4-FFF2-40B4-BE49-F238E27FC236}">
                  <a16:creationId xmlns:a16="http://schemas.microsoft.com/office/drawing/2014/main" id="{A751E5E1-DA63-43DF-A8DF-F42174B0BC77}"/>
                </a:ext>
              </a:extLst>
            </p:cNvPr>
            <p:cNvSpPr txBox="1"/>
            <p:nvPr/>
          </p:nvSpPr>
          <p:spPr>
            <a:xfrm>
              <a:off x="1771151" y="720157"/>
              <a:ext cx="5362267" cy="461665"/>
            </a:xfrm>
            <a:prstGeom prst="rect">
              <a:avLst/>
            </a:prstGeom>
            <a:noFill/>
          </p:spPr>
          <p:txBody>
            <a:bodyPr wrap="square" rtlCol="0">
              <a:spAutoFit/>
            </a:bodyPr>
            <a:lstStyle/>
            <a:p>
              <a:r>
                <a:rPr lang="en-US" dirty="0"/>
                <a:t>All Strain Rates – Rolling Direction</a:t>
              </a:r>
            </a:p>
          </p:txBody>
        </p:sp>
        <p:pic>
          <p:nvPicPr>
            <p:cNvPr id="12" name="Picture 11">
              <a:extLst>
                <a:ext uri="{FF2B5EF4-FFF2-40B4-BE49-F238E27FC236}">
                  <a16:creationId xmlns:a16="http://schemas.microsoft.com/office/drawing/2014/main" id="{31C72622-BD79-46DD-B0A8-992F7103C39D}"/>
                </a:ext>
              </a:extLst>
            </p:cNvPr>
            <p:cNvPicPr>
              <a:picLocks noChangeAspect="1"/>
            </p:cNvPicPr>
            <p:nvPr/>
          </p:nvPicPr>
          <p:blipFill rotWithShape="1">
            <a:blip r:embed="rId3">
              <a:extLst>
                <a:ext uri="{28A0092B-C50C-407E-A947-70E740481C1C}">
                  <a14:useLocalDpi xmlns:a14="http://schemas.microsoft.com/office/drawing/2010/main" val="0"/>
                </a:ext>
              </a:extLst>
            </a:blip>
            <a:srcRect t="3518" r="7437"/>
            <a:stretch/>
          </p:blipFill>
          <p:spPr>
            <a:xfrm>
              <a:off x="-308473" y="634939"/>
              <a:ext cx="8433413" cy="4898817"/>
            </a:xfrm>
            <a:prstGeom prst="rect">
              <a:avLst/>
            </a:prstGeom>
          </p:spPr>
        </p:pic>
      </p:grpSp>
      <p:sp>
        <p:nvSpPr>
          <p:cNvPr id="10" name="Rectangle 9">
            <a:extLst>
              <a:ext uri="{FF2B5EF4-FFF2-40B4-BE49-F238E27FC236}">
                <a16:creationId xmlns:a16="http://schemas.microsoft.com/office/drawing/2014/main" id="{8D9F7795-4150-433E-8CEC-682BA53179C1}"/>
              </a:ext>
            </a:extLst>
          </p:cNvPr>
          <p:cNvSpPr/>
          <p:nvPr/>
        </p:nvSpPr>
        <p:spPr bwMode="auto">
          <a:xfrm>
            <a:off x="2052835" y="709647"/>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11" name="TextBox 10">
            <a:extLst>
              <a:ext uri="{FF2B5EF4-FFF2-40B4-BE49-F238E27FC236}">
                <a16:creationId xmlns:a16="http://schemas.microsoft.com/office/drawing/2014/main" id="{3361275E-D273-43ED-83AB-14DE163D6F10}"/>
              </a:ext>
            </a:extLst>
          </p:cNvPr>
          <p:cNvSpPr txBox="1"/>
          <p:nvPr/>
        </p:nvSpPr>
        <p:spPr>
          <a:xfrm>
            <a:off x="2052835" y="649845"/>
            <a:ext cx="5362267" cy="461665"/>
          </a:xfrm>
          <a:prstGeom prst="rect">
            <a:avLst/>
          </a:prstGeom>
          <a:noFill/>
        </p:spPr>
        <p:txBody>
          <a:bodyPr wrap="square" rtlCol="0">
            <a:spAutoFit/>
          </a:bodyPr>
          <a:lstStyle/>
          <a:p>
            <a:r>
              <a:rPr lang="en-US" dirty="0"/>
              <a:t>All Strain Rates – Rolling Direction</a:t>
            </a:r>
          </a:p>
        </p:txBody>
      </p:sp>
      <p:sp>
        <p:nvSpPr>
          <p:cNvPr id="4" name="Rectangle 3">
            <a:extLst>
              <a:ext uri="{FF2B5EF4-FFF2-40B4-BE49-F238E27FC236}">
                <a16:creationId xmlns:a16="http://schemas.microsoft.com/office/drawing/2014/main" id="{96AE201B-5E63-41D0-ADDB-BFD6FE31DA7A}"/>
              </a:ext>
            </a:extLst>
          </p:cNvPr>
          <p:cNvSpPr/>
          <p:nvPr/>
        </p:nvSpPr>
        <p:spPr bwMode="auto">
          <a:xfrm>
            <a:off x="7535537" y="3305060"/>
            <a:ext cx="705829" cy="14762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3" name="TextBox 2">
            <a:extLst>
              <a:ext uri="{FF2B5EF4-FFF2-40B4-BE49-F238E27FC236}">
                <a16:creationId xmlns:a16="http://schemas.microsoft.com/office/drawing/2014/main" id="{99491AFF-5E2D-432F-B5C7-117DD9B255BE}"/>
              </a:ext>
            </a:extLst>
          </p:cNvPr>
          <p:cNvSpPr txBox="1"/>
          <p:nvPr/>
        </p:nvSpPr>
        <p:spPr>
          <a:xfrm>
            <a:off x="7415102" y="3190106"/>
            <a:ext cx="1001785" cy="1600438"/>
          </a:xfrm>
          <a:prstGeom prst="rect">
            <a:avLst/>
          </a:prstGeom>
          <a:noFill/>
        </p:spPr>
        <p:txBody>
          <a:bodyPr wrap="square" rtlCol="0">
            <a:spAutoFit/>
          </a:bodyPr>
          <a:lstStyle/>
          <a:p>
            <a:r>
              <a:rPr lang="en-US" sz="1400" dirty="0"/>
              <a:t>1000/s</a:t>
            </a:r>
          </a:p>
          <a:p>
            <a:r>
              <a:rPr lang="en-US" sz="1400" dirty="0"/>
              <a:t>1000/s</a:t>
            </a:r>
          </a:p>
          <a:p>
            <a:r>
              <a:rPr lang="en-US" sz="1400" dirty="0"/>
              <a:t>1000/s</a:t>
            </a:r>
          </a:p>
          <a:p>
            <a:r>
              <a:rPr lang="en-US" sz="1400" dirty="0"/>
              <a:t>0</a:t>
            </a:r>
            <a:r>
              <a:rPr lang="en-US" sz="1400" b="1" dirty="0"/>
              <a:t>.</a:t>
            </a:r>
            <a:r>
              <a:rPr lang="en-US" sz="1400" dirty="0"/>
              <a:t>1/s</a:t>
            </a:r>
          </a:p>
          <a:p>
            <a:r>
              <a:rPr lang="en-US" sz="1400" dirty="0"/>
              <a:t>0</a:t>
            </a:r>
            <a:r>
              <a:rPr lang="en-US" sz="1400" b="1" dirty="0"/>
              <a:t>.</a:t>
            </a:r>
            <a:r>
              <a:rPr lang="en-US" sz="1400" dirty="0"/>
              <a:t>1/s</a:t>
            </a:r>
          </a:p>
          <a:p>
            <a:r>
              <a:rPr lang="en-US" sz="1400" b="1" dirty="0"/>
              <a:t>.</a:t>
            </a:r>
            <a:r>
              <a:rPr lang="en-US" sz="1400" dirty="0"/>
              <a:t>00087/s</a:t>
            </a:r>
          </a:p>
          <a:p>
            <a:r>
              <a:rPr lang="en-US" sz="1400" b="1" dirty="0"/>
              <a:t>.</a:t>
            </a:r>
            <a:r>
              <a:rPr lang="en-US" sz="1400" dirty="0"/>
              <a:t>00087/s</a:t>
            </a:r>
          </a:p>
        </p:txBody>
      </p:sp>
    </p:spTree>
    <p:extLst>
      <p:ext uri="{BB962C8B-B14F-4D97-AF65-F5344CB8AC3E}">
        <p14:creationId xmlns:p14="http://schemas.microsoft.com/office/powerpoint/2010/main" val="27564200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0006D-3EC6-4F8F-93FC-A90714C969E6}"/>
              </a:ext>
            </a:extLst>
          </p:cNvPr>
          <p:cNvPicPr>
            <a:picLocks noChangeAspect="1"/>
          </p:cNvPicPr>
          <p:nvPr/>
        </p:nvPicPr>
        <p:blipFill rotWithShape="1">
          <a:blip r:embed="rId3">
            <a:extLst>
              <a:ext uri="{28A0092B-C50C-407E-A947-70E740481C1C}">
                <a14:useLocalDpi xmlns:a14="http://schemas.microsoft.com/office/drawing/2010/main" val="0"/>
              </a:ext>
            </a:extLst>
          </a:blip>
          <a:srcRect l="569" t="5563" r="8925" b="2719"/>
          <a:stretch/>
        </p:blipFill>
        <p:spPr>
          <a:xfrm>
            <a:off x="-202465" y="858225"/>
            <a:ext cx="8949857" cy="5054416"/>
          </a:xfrm>
          <a:prstGeom prst="rect">
            <a:avLst/>
          </a:prstGeom>
        </p:spPr>
      </p:pic>
      <p:cxnSp>
        <p:nvCxnSpPr>
          <p:cNvPr id="4" name="Straight Connector 3">
            <a:extLst>
              <a:ext uri="{FF2B5EF4-FFF2-40B4-BE49-F238E27FC236}">
                <a16:creationId xmlns:a16="http://schemas.microsoft.com/office/drawing/2014/main" id="{8B15D407-F44B-4A62-869A-49641475A5CF}"/>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43DDA2C8-8579-4052-87A3-4D518DA3DCD2}"/>
              </a:ext>
            </a:extLst>
          </p:cNvPr>
          <p:cNvSpPr txBox="1"/>
          <p:nvPr/>
        </p:nvSpPr>
        <p:spPr>
          <a:xfrm>
            <a:off x="83975" y="93786"/>
            <a:ext cx="4488025" cy="461665"/>
          </a:xfrm>
          <a:prstGeom prst="rect">
            <a:avLst/>
          </a:prstGeom>
          <a:noFill/>
        </p:spPr>
        <p:txBody>
          <a:bodyPr wrap="square" rtlCol="0">
            <a:spAutoFit/>
          </a:bodyPr>
          <a:lstStyle/>
          <a:p>
            <a:r>
              <a:rPr lang="en-US" dirty="0"/>
              <a:t>Strain Rate Sensitivity </a:t>
            </a:r>
          </a:p>
        </p:txBody>
      </p:sp>
      <p:grpSp>
        <p:nvGrpSpPr>
          <p:cNvPr id="6" name="Group 5">
            <a:extLst>
              <a:ext uri="{FF2B5EF4-FFF2-40B4-BE49-F238E27FC236}">
                <a16:creationId xmlns:a16="http://schemas.microsoft.com/office/drawing/2014/main" id="{51377649-72E0-4792-ABD3-F1BA577B4217}"/>
              </a:ext>
            </a:extLst>
          </p:cNvPr>
          <p:cNvGrpSpPr/>
          <p:nvPr/>
        </p:nvGrpSpPr>
        <p:grpSpPr>
          <a:xfrm>
            <a:off x="6286646" y="1463568"/>
            <a:ext cx="70737" cy="342068"/>
            <a:chOff x="-941070" y="1508760"/>
            <a:chExt cx="68580" cy="434340"/>
          </a:xfrm>
        </p:grpSpPr>
        <p:cxnSp>
          <p:nvCxnSpPr>
            <p:cNvPr id="7" name="Straight Connector 6">
              <a:extLst>
                <a:ext uri="{FF2B5EF4-FFF2-40B4-BE49-F238E27FC236}">
                  <a16:creationId xmlns:a16="http://schemas.microsoft.com/office/drawing/2014/main" id="{C4285FB0-9C80-44A4-99DD-8A13DDB99391}"/>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69F40AC-C448-4FC7-8C55-EF61910D1BB5}"/>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DAF3FB1B-544A-470C-9FBA-5B0199B2FD30}"/>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 name="Group 13">
            <a:extLst>
              <a:ext uri="{FF2B5EF4-FFF2-40B4-BE49-F238E27FC236}">
                <a16:creationId xmlns:a16="http://schemas.microsoft.com/office/drawing/2014/main" id="{C75E648B-ADF6-43BC-A158-222F8BE2436C}"/>
              </a:ext>
            </a:extLst>
          </p:cNvPr>
          <p:cNvGrpSpPr/>
          <p:nvPr/>
        </p:nvGrpSpPr>
        <p:grpSpPr>
          <a:xfrm>
            <a:off x="6405814" y="1618930"/>
            <a:ext cx="70737" cy="342068"/>
            <a:chOff x="-941070" y="1508760"/>
            <a:chExt cx="68580" cy="434340"/>
          </a:xfrm>
        </p:grpSpPr>
        <p:cxnSp>
          <p:nvCxnSpPr>
            <p:cNvPr id="15" name="Straight Connector 14">
              <a:extLst>
                <a:ext uri="{FF2B5EF4-FFF2-40B4-BE49-F238E27FC236}">
                  <a16:creationId xmlns:a16="http://schemas.microsoft.com/office/drawing/2014/main" id="{1F9C0BEB-6AC4-485B-9A6A-4BF4D74F987F}"/>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54C32CA-6AA8-4DAD-988C-2822EBF2F4C9}"/>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60D2D57-FEC8-4F24-BFC2-297E19666533}"/>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3" name="Rectangle 12">
            <a:extLst>
              <a:ext uri="{FF2B5EF4-FFF2-40B4-BE49-F238E27FC236}">
                <a16:creationId xmlns:a16="http://schemas.microsoft.com/office/drawing/2014/main" id="{2D21630E-FB45-440E-8576-6A3184DB6B8F}"/>
              </a:ext>
            </a:extLst>
          </p:cNvPr>
          <p:cNvSpPr/>
          <p:nvPr/>
        </p:nvSpPr>
        <p:spPr bwMode="auto">
          <a:xfrm>
            <a:off x="2114038" y="857312"/>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18" name="TextBox 17">
            <a:extLst>
              <a:ext uri="{FF2B5EF4-FFF2-40B4-BE49-F238E27FC236}">
                <a16:creationId xmlns:a16="http://schemas.microsoft.com/office/drawing/2014/main" id="{EA5A7974-5ED4-4A81-937E-33ECD28F09B6}"/>
              </a:ext>
            </a:extLst>
          </p:cNvPr>
          <p:cNvSpPr txBox="1"/>
          <p:nvPr/>
        </p:nvSpPr>
        <p:spPr>
          <a:xfrm>
            <a:off x="2318694" y="737709"/>
            <a:ext cx="4867114" cy="461665"/>
          </a:xfrm>
          <a:prstGeom prst="rect">
            <a:avLst/>
          </a:prstGeom>
          <a:noFill/>
        </p:spPr>
        <p:txBody>
          <a:bodyPr wrap="square" rtlCol="0">
            <a:spAutoFit/>
          </a:bodyPr>
          <a:lstStyle/>
          <a:p>
            <a:r>
              <a:rPr lang="en-US" dirty="0"/>
              <a:t>All Strain Rates – Rolling Direction</a:t>
            </a:r>
          </a:p>
        </p:txBody>
      </p:sp>
      <p:sp>
        <p:nvSpPr>
          <p:cNvPr id="2" name="Rectangle 1">
            <a:extLst>
              <a:ext uri="{FF2B5EF4-FFF2-40B4-BE49-F238E27FC236}">
                <a16:creationId xmlns:a16="http://schemas.microsoft.com/office/drawing/2014/main" id="{064218CD-674C-4690-BDE8-FE77128DC7FB}"/>
              </a:ext>
            </a:extLst>
          </p:cNvPr>
          <p:cNvSpPr/>
          <p:nvPr/>
        </p:nvSpPr>
        <p:spPr bwMode="auto">
          <a:xfrm>
            <a:off x="1520327" y="1308206"/>
            <a:ext cx="727605" cy="65279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19" name="TextBox 18">
            <a:extLst>
              <a:ext uri="{FF2B5EF4-FFF2-40B4-BE49-F238E27FC236}">
                <a16:creationId xmlns:a16="http://schemas.microsoft.com/office/drawing/2014/main" id="{34484703-C619-4E9F-8E56-7BBC224F00DF}"/>
              </a:ext>
            </a:extLst>
          </p:cNvPr>
          <p:cNvSpPr txBox="1"/>
          <p:nvPr/>
        </p:nvSpPr>
        <p:spPr>
          <a:xfrm>
            <a:off x="1427304" y="1265270"/>
            <a:ext cx="913650" cy="738664"/>
          </a:xfrm>
          <a:prstGeom prst="rect">
            <a:avLst/>
          </a:prstGeom>
          <a:noFill/>
        </p:spPr>
        <p:txBody>
          <a:bodyPr wrap="square" rtlCol="0">
            <a:spAutoFit/>
          </a:bodyPr>
          <a:lstStyle/>
          <a:p>
            <a:r>
              <a:rPr lang="en-US" sz="1400" b="1" dirty="0"/>
              <a:t>.</a:t>
            </a:r>
            <a:r>
              <a:rPr lang="en-US" sz="1400" dirty="0"/>
              <a:t>00087/s</a:t>
            </a:r>
          </a:p>
          <a:p>
            <a:r>
              <a:rPr lang="en-US" sz="1400" dirty="0"/>
              <a:t>0</a:t>
            </a:r>
            <a:r>
              <a:rPr lang="en-US" sz="1400" b="1" dirty="0"/>
              <a:t>.</a:t>
            </a:r>
            <a:r>
              <a:rPr lang="en-US" sz="1400" dirty="0"/>
              <a:t>1/s</a:t>
            </a:r>
          </a:p>
          <a:p>
            <a:r>
              <a:rPr lang="en-US" sz="1400" dirty="0"/>
              <a:t>1000/s</a:t>
            </a:r>
          </a:p>
        </p:txBody>
      </p:sp>
    </p:spTree>
    <p:extLst>
      <p:ext uri="{BB962C8B-B14F-4D97-AF65-F5344CB8AC3E}">
        <p14:creationId xmlns:p14="http://schemas.microsoft.com/office/powerpoint/2010/main" val="364664399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755" y="85145"/>
            <a:ext cx="8165592" cy="461665"/>
          </a:xfrm>
          <a:prstGeom prst="rect">
            <a:avLst/>
          </a:prstGeom>
          <a:noFill/>
        </p:spPr>
        <p:txBody>
          <a:bodyPr wrap="square" rtlCol="0">
            <a:spAutoFit/>
          </a:bodyPr>
          <a:lstStyle/>
          <a:p>
            <a:r>
              <a:rPr lang="en-US" dirty="0"/>
              <a:t>IN 625 Compression Specimens</a:t>
            </a:r>
          </a:p>
        </p:txBody>
      </p:sp>
      <p:sp>
        <p:nvSpPr>
          <p:cNvPr id="5" name="TextBox 4"/>
          <p:cNvSpPr txBox="1"/>
          <p:nvPr/>
        </p:nvSpPr>
        <p:spPr>
          <a:xfrm>
            <a:off x="138481" y="959225"/>
            <a:ext cx="4306824"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IN 625 compression tests will be used to probe its deformation mechanics </a:t>
            </a:r>
          </a:p>
          <a:p>
            <a:pPr marL="285750" indent="-285750">
              <a:buFont typeface="Arial" panose="020B0604020202020204" pitchFamily="34" charset="0"/>
              <a:buChar char="•"/>
            </a:pPr>
            <a:r>
              <a:rPr lang="en-US" sz="1800" dirty="0"/>
              <a:t>These data will derive the parameter of thermal softening in the Johnson-Cook equation,</a:t>
            </a:r>
          </a:p>
          <a:p>
            <a:pPr marL="285750" indent="-285750">
              <a:buFont typeface="Arial" panose="020B0604020202020204" pitchFamily="34" charset="0"/>
              <a:buChar char="•"/>
            </a:pPr>
            <a:r>
              <a:rPr lang="en-US" sz="1800" dirty="0"/>
              <a:t>Allows us to better design the lamina part</a:t>
            </a:r>
          </a:p>
        </p:txBody>
      </p:sp>
      <p:sp>
        <p:nvSpPr>
          <p:cNvPr id="6" name="TextBox 5"/>
          <p:cNvSpPr txBox="1"/>
          <p:nvPr/>
        </p:nvSpPr>
        <p:spPr>
          <a:xfrm>
            <a:off x="5266061" y="3911579"/>
            <a:ext cx="3902171"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These specimens are manufactured using an EDM taken from the material of an Inconel 625 plate. </a:t>
            </a:r>
          </a:p>
          <a:p>
            <a:pPr marL="285750" indent="-285750">
              <a:buFont typeface="Arial" panose="020B0604020202020204" pitchFamily="34" charset="0"/>
              <a:buChar char="•"/>
            </a:pPr>
            <a:r>
              <a:rPr lang="en-US" sz="1800" dirty="0"/>
              <a:t>The characteristics were very similar to the Inconel 625 sheet used for tension</a:t>
            </a:r>
          </a:p>
        </p:txBody>
      </p:sp>
      <p:pic>
        <p:nvPicPr>
          <p:cNvPr id="7" name="Picture 6">
            <a:extLst>
              <a:ext uri="{FF2B5EF4-FFF2-40B4-BE49-F238E27FC236}">
                <a16:creationId xmlns:a16="http://schemas.microsoft.com/office/drawing/2014/main" id="{BFDF52D7-F1AB-4F36-BE3B-C118CADC5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937" y="849218"/>
            <a:ext cx="4006926" cy="2414513"/>
          </a:xfrm>
          <a:prstGeom prst="rect">
            <a:avLst/>
          </a:prstGeom>
        </p:spPr>
      </p:pic>
      <p:cxnSp>
        <p:nvCxnSpPr>
          <p:cNvPr id="8" name="Straight Connector 7">
            <a:extLst>
              <a:ext uri="{FF2B5EF4-FFF2-40B4-BE49-F238E27FC236}">
                <a16:creationId xmlns:a16="http://schemas.microsoft.com/office/drawing/2014/main" id="{66C7015A-D183-4AFF-9B27-C0082E46C9AA}"/>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6F25F73D-7BF4-400D-84DA-943E4BE582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55" y="3547004"/>
            <a:ext cx="4953380" cy="2760477"/>
          </a:xfrm>
          <a:prstGeom prst="rect">
            <a:avLst/>
          </a:prstGeom>
        </p:spPr>
      </p:pic>
      <p:cxnSp>
        <p:nvCxnSpPr>
          <p:cNvPr id="3" name="Straight Arrow Connector 2">
            <a:extLst>
              <a:ext uri="{FF2B5EF4-FFF2-40B4-BE49-F238E27FC236}">
                <a16:creationId xmlns:a16="http://schemas.microsoft.com/office/drawing/2014/main" id="{382CEAFE-7256-4644-9553-6EA0F79F3E74}"/>
              </a:ext>
            </a:extLst>
          </p:cNvPr>
          <p:cNvCxnSpPr>
            <a:cxnSpLocks/>
          </p:cNvCxnSpPr>
          <p:nvPr/>
        </p:nvCxnSpPr>
        <p:spPr bwMode="auto">
          <a:xfrm>
            <a:off x="5552501" y="1134737"/>
            <a:ext cx="0" cy="374574"/>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3" name="TextBox 12">
            <a:extLst>
              <a:ext uri="{FF2B5EF4-FFF2-40B4-BE49-F238E27FC236}">
                <a16:creationId xmlns:a16="http://schemas.microsoft.com/office/drawing/2014/main" id="{75A671A2-4CFC-40EC-ADA4-B62B988271F5}"/>
              </a:ext>
            </a:extLst>
          </p:cNvPr>
          <p:cNvSpPr txBox="1"/>
          <p:nvPr/>
        </p:nvSpPr>
        <p:spPr>
          <a:xfrm>
            <a:off x="4814370" y="1109201"/>
            <a:ext cx="903383" cy="400110"/>
          </a:xfrm>
          <a:prstGeom prst="rect">
            <a:avLst/>
          </a:prstGeom>
          <a:noFill/>
        </p:spPr>
        <p:txBody>
          <a:bodyPr wrap="square" rtlCol="0">
            <a:spAutoFit/>
          </a:bodyPr>
          <a:lstStyle/>
          <a:p>
            <a:r>
              <a:rPr lang="en-US" sz="2000" dirty="0"/>
              <a:t>4mm</a:t>
            </a:r>
          </a:p>
        </p:txBody>
      </p:sp>
      <p:grpSp>
        <p:nvGrpSpPr>
          <p:cNvPr id="11" name="Group 10">
            <a:extLst>
              <a:ext uri="{FF2B5EF4-FFF2-40B4-BE49-F238E27FC236}">
                <a16:creationId xmlns:a16="http://schemas.microsoft.com/office/drawing/2014/main" id="{7804FD0D-7A83-4E80-B3A2-BE4CAB332B77}"/>
              </a:ext>
            </a:extLst>
          </p:cNvPr>
          <p:cNvGrpSpPr/>
          <p:nvPr/>
        </p:nvGrpSpPr>
        <p:grpSpPr>
          <a:xfrm>
            <a:off x="2985519" y="4391025"/>
            <a:ext cx="81531" cy="200025"/>
            <a:chOff x="-941070" y="1508760"/>
            <a:chExt cx="68580" cy="434340"/>
          </a:xfrm>
        </p:grpSpPr>
        <p:cxnSp>
          <p:nvCxnSpPr>
            <p:cNvPr id="12" name="Straight Connector 11">
              <a:extLst>
                <a:ext uri="{FF2B5EF4-FFF2-40B4-BE49-F238E27FC236}">
                  <a16:creationId xmlns:a16="http://schemas.microsoft.com/office/drawing/2014/main" id="{3789768E-F141-43AD-8A47-B2F2ABE3A1A7}"/>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0548F44-0412-40C3-977F-497B3CE89833}"/>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82306AE-445D-4DBE-8080-0CA89EA260B6}"/>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7" name="Group 16">
            <a:extLst>
              <a:ext uri="{FF2B5EF4-FFF2-40B4-BE49-F238E27FC236}">
                <a16:creationId xmlns:a16="http://schemas.microsoft.com/office/drawing/2014/main" id="{186EE8EA-141D-4D62-84DA-A2331B161AFD}"/>
              </a:ext>
            </a:extLst>
          </p:cNvPr>
          <p:cNvGrpSpPr/>
          <p:nvPr/>
        </p:nvGrpSpPr>
        <p:grpSpPr>
          <a:xfrm>
            <a:off x="3067050" y="4149376"/>
            <a:ext cx="81531" cy="200025"/>
            <a:chOff x="-941070" y="1508760"/>
            <a:chExt cx="68580" cy="434340"/>
          </a:xfrm>
        </p:grpSpPr>
        <p:cxnSp>
          <p:nvCxnSpPr>
            <p:cNvPr id="18" name="Straight Connector 17">
              <a:extLst>
                <a:ext uri="{FF2B5EF4-FFF2-40B4-BE49-F238E27FC236}">
                  <a16:creationId xmlns:a16="http://schemas.microsoft.com/office/drawing/2014/main" id="{0E71BFB8-DD29-4B42-8B0A-F6A045594B04}"/>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8B8E66B-5E99-43E2-B911-7EB0887BBD91}"/>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93E6442-0879-4003-98C4-A6AFE9236A56}"/>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5904430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152400" y="87922"/>
            <a:ext cx="7416804" cy="533400"/>
          </a:xfrm>
        </p:spPr>
        <p:txBody>
          <a:bodyPr/>
          <a:lstStyle/>
          <a:p>
            <a:r>
              <a:rPr lang="en-US" sz="2400" dirty="0">
                <a:solidFill>
                  <a:schemeClr val="tx1"/>
                </a:solidFill>
              </a:rPr>
              <a:t>Pulse-Heated Compression Kolsky Bar</a:t>
            </a:r>
          </a:p>
        </p:txBody>
      </p:sp>
      <p:sp>
        <p:nvSpPr>
          <p:cNvPr id="5" name="Rectangle 29"/>
          <p:cNvSpPr txBox="1">
            <a:spLocks noChangeArrowheads="1"/>
          </p:cNvSpPr>
          <p:nvPr/>
        </p:nvSpPr>
        <p:spPr>
          <a:xfrm>
            <a:off x="122875" y="3185565"/>
            <a:ext cx="3469411" cy="1828801"/>
          </a:xfrm>
          <a:prstGeom prst="rect">
            <a:avLst/>
          </a:prstGeom>
        </p:spPr>
        <p:txBody>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8650" indent="-342900">
              <a:buFont typeface="Arial" panose="020B0604020202020204" pitchFamily="34" charset="0"/>
              <a:buChar char="•"/>
            </a:pPr>
            <a:r>
              <a:rPr lang="en-US" sz="2400" b="1" i="1" dirty="0"/>
              <a:t>Samples are heated electrically in a few seconds prior to high strain rate compression test</a:t>
            </a:r>
          </a:p>
        </p:txBody>
      </p:sp>
      <p:sp>
        <p:nvSpPr>
          <p:cNvPr id="2" name="TextBox 1"/>
          <p:cNvSpPr txBox="1"/>
          <p:nvPr/>
        </p:nvSpPr>
        <p:spPr>
          <a:xfrm>
            <a:off x="152400" y="5943600"/>
            <a:ext cx="4572000" cy="276999"/>
          </a:xfrm>
          <a:prstGeom prst="rect">
            <a:avLst/>
          </a:prstGeom>
          <a:noFill/>
        </p:spPr>
        <p:txBody>
          <a:bodyPr wrap="square" rtlCol="0">
            <a:spAutoFit/>
          </a:bodyPr>
          <a:lstStyle/>
          <a:p>
            <a:r>
              <a:rPr lang="en-US" sz="1200" b="1" i="1" dirty="0"/>
              <a:t>Mates, SP; et al., EXPERIMENTAL MECHANICS, 48 [6], 799-807, 2008</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76" y="881742"/>
            <a:ext cx="7409084" cy="2057400"/>
          </a:xfrm>
          <a:prstGeom prst="rect">
            <a:avLst/>
          </a:prstGeom>
        </p:spPr>
      </p:pic>
      <p:cxnSp>
        <p:nvCxnSpPr>
          <p:cNvPr id="6" name="Straight Connector 5">
            <a:extLst>
              <a:ext uri="{FF2B5EF4-FFF2-40B4-BE49-F238E27FC236}">
                <a16:creationId xmlns:a16="http://schemas.microsoft.com/office/drawing/2014/main" id="{55CD8400-E7B7-4F97-BC5F-EE4F22827BFF}"/>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7" name="1114_visible.avi">
            <a:hlinkClick r:id="" action="ppaction://media"/>
            <a:extLst>
              <a:ext uri="{FF2B5EF4-FFF2-40B4-BE49-F238E27FC236}">
                <a16:creationId xmlns:a16="http://schemas.microsoft.com/office/drawing/2014/main" id="{8035A6A5-CBD5-4675-944D-7CCA2285DEE4}"/>
              </a:ext>
            </a:extLst>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a:xfrm>
            <a:off x="5270871" y="2334525"/>
            <a:ext cx="3168667" cy="3168667"/>
          </a:xfrm>
          <a:prstGeom prst="rect">
            <a:avLst/>
          </a:prstGeom>
        </p:spPr>
      </p:pic>
      <p:sp>
        <p:nvSpPr>
          <p:cNvPr id="8" name="TextBox 7">
            <a:extLst>
              <a:ext uri="{FF2B5EF4-FFF2-40B4-BE49-F238E27FC236}">
                <a16:creationId xmlns:a16="http://schemas.microsoft.com/office/drawing/2014/main" id="{C7B227DF-BF1D-41B0-A63C-7CDBC98CED15}"/>
              </a:ext>
            </a:extLst>
          </p:cNvPr>
          <p:cNvSpPr txBox="1"/>
          <p:nvPr/>
        </p:nvSpPr>
        <p:spPr>
          <a:xfrm>
            <a:off x="4724400" y="5515985"/>
            <a:ext cx="3581400" cy="584775"/>
          </a:xfrm>
          <a:prstGeom prst="rect">
            <a:avLst/>
          </a:prstGeom>
          <a:noFill/>
        </p:spPr>
        <p:txBody>
          <a:bodyPr wrap="square" rtlCol="0">
            <a:spAutoFit/>
          </a:bodyPr>
          <a:lstStyle/>
          <a:p>
            <a:r>
              <a:rPr lang="en-US" sz="1600" i="1" dirty="0"/>
              <a:t>30,000 fps movie, heating to 800 °C in 1 sec with 2 second hold prior to impact</a:t>
            </a:r>
          </a:p>
        </p:txBody>
      </p:sp>
    </p:spTree>
    <p:extLst>
      <p:ext uri="{BB962C8B-B14F-4D97-AF65-F5344CB8AC3E}">
        <p14:creationId xmlns:p14="http://schemas.microsoft.com/office/powerpoint/2010/main" val="10373227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9F5356F-2C0B-4810-9169-86A7A8A7D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91" y="541874"/>
            <a:ext cx="9228253" cy="5142829"/>
          </a:xfrm>
          <a:prstGeom prst="rect">
            <a:avLst/>
          </a:prstGeom>
        </p:spPr>
      </p:pic>
      <p:sp>
        <p:nvSpPr>
          <p:cNvPr id="3" name="TextBox 2">
            <a:extLst>
              <a:ext uri="{FF2B5EF4-FFF2-40B4-BE49-F238E27FC236}">
                <a16:creationId xmlns:a16="http://schemas.microsoft.com/office/drawing/2014/main" id="{C3923C36-8E75-4BA3-9848-E0B3B5159744}"/>
              </a:ext>
            </a:extLst>
          </p:cNvPr>
          <p:cNvSpPr txBox="1"/>
          <p:nvPr/>
        </p:nvSpPr>
        <p:spPr>
          <a:xfrm>
            <a:off x="120316" y="80210"/>
            <a:ext cx="6496384" cy="461665"/>
          </a:xfrm>
          <a:prstGeom prst="rect">
            <a:avLst/>
          </a:prstGeom>
          <a:noFill/>
        </p:spPr>
        <p:txBody>
          <a:bodyPr wrap="square" rtlCol="0">
            <a:spAutoFit/>
          </a:bodyPr>
          <a:lstStyle/>
          <a:p>
            <a:r>
              <a:rPr lang="en-US" dirty="0"/>
              <a:t>Compression Test Results – All Temperatures</a:t>
            </a:r>
          </a:p>
        </p:txBody>
      </p:sp>
      <p:cxnSp>
        <p:nvCxnSpPr>
          <p:cNvPr id="4" name="Straight Connector 3">
            <a:extLst>
              <a:ext uri="{FF2B5EF4-FFF2-40B4-BE49-F238E27FC236}">
                <a16:creationId xmlns:a16="http://schemas.microsoft.com/office/drawing/2014/main" id="{7BF3FC86-2A57-4294-A6EB-FFEA1063FF60}"/>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0C68AF8-E474-49F1-B97D-38BA26713F0B}"/>
              </a:ext>
            </a:extLst>
          </p:cNvPr>
          <p:cNvCxnSpPr>
            <a:cxnSpLocks/>
          </p:cNvCxnSpPr>
          <p:nvPr/>
        </p:nvCxnSpPr>
        <p:spPr bwMode="auto">
          <a:xfrm>
            <a:off x="1498294" y="1333041"/>
            <a:ext cx="2049137" cy="245676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CA07AE60-B578-4D0F-8BA0-657D28C42EBF}"/>
              </a:ext>
            </a:extLst>
          </p:cNvPr>
          <p:cNvGrpSpPr/>
          <p:nvPr/>
        </p:nvGrpSpPr>
        <p:grpSpPr>
          <a:xfrm>
            <a:off x="3769743" y="2810945"/>
            <a:ext cx="70737" cy="342068"/>
            <a:chOff x="-941070" y="1508760"/>
            <a:chExt cx="68580" cy="434340"/>
          </a:xfrm>
        </p:grpSpPr>
        <p:cxnSp>
          <p:nvCxnSpPr>
            <p:cNvPr id="7" name="Straight Connector 6">
              <a:extLst>
                <a:ext uri="{FF2B5EF4-FFF2-40B4-BE49-F238E27FC236}">
                  <a16:creationId xmlns:a16="http://schemas.microsoft.com/office/drawing/2014/main" id="{DE26CEA9-6B6B-48D8-B335-FADB2399596D}"/>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D15CD2A-A277-4C29-925F-8143BBA48A31}"/>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B7B2B4D-3D4F-4ED0-964F-7E64337007C8}"/>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 name="Group 10">
            <a:extLst>
              <a:ext uri="{FF2B5EF4-FFF2-40B4-BE49-F238E27FC236}">
                <a16:creationId xmlns:a16="http://schemas.microsoft.com/office/drawing/2014/main" id="{28429D46-2A4C-4049-84EA-66BCA1A1A540}"/>
              </a:ext>
            </a:extLst>
          </p:cNvPr>
          <p:cNvGrpSpPr/>
          <p:nvPr/>
        </p:nvGrpSpPr>
        <p:grpSpPr>
          <a:xfrm>
            <a:off x="3038454" y="2103311"/>
            <a:ext cx="70737" cy="342068"/>
            <a:chOff x="-941070" y="1508760"/>
            <a:chExt cx="68580" cy="434340"/>
          </a:xfrm>
        </p:grpSpPr>
        <p:cxnSp>
          <p:nvCxnSpPr>
            <p:cNvPr id="13" name="Straight Connector 12">
              <a:extLst>
                <a:ext uri="{FF2B5EF4-FFF2-40B4-BE49-F238E27FC236}">
                  <a16:creationId xmlns:a16="http://schemas.microsoft.com/office/drawing/2014/main" id="{735923E3-4C5B-49B2-8365-24FEDC3D326B}"/>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E9F6509-7B0C-4E51-96EC-4E24F9B6FE08}"/>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EB7763B-14FC-4638-BD8E-CF88852D5B5F}"/>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8" name="Group 17">
            <a:extLst>
              <a:ext uri="{FF2B5EF4-FFF2-40B4-BE49-F238E27FC236}">
                <a16:creationId xmlns:a16="http://schemas.microsoft.com/office/drawing/2014/main" id="{8DA949A8-79DB-4F58-AD92-E612AED44F57}"/>
              </a:ext>
            </a:extLst>
          </p:cNvPr>
          <p:cNvGrpSpPr/>
          <p:nvPr/>
        </p:nvGrpSpPr>
        <p:grpSpPr>
          <a:xfrm>
            <a:off x="2880596" y="1761243"/>
            <a:ext cx="70737" cy="342068"/>
            <a:chOff x="-941070" y="1508760"/>
            <a:chExt cx="68580" cy="434340"/>
          </a:xfrm>
        </p:grpSpPr>
        <p:cxnSp>
          <p:nvCxnSpPr>
            <p:cNvPr id="19" name="Straight Connector 18">
              <a:extLst>
                <a:ext uri="{FF2B5EF4-FFF2-40B4-BE49-F238E27FC236}">
                  <a16:creationId xmlns:a16="http://schemas.microsoft.com/office/drawing/2014/main" id="{E795ABE0-8282-4878-AC7C-0AEEFFF90082}"/>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C6B0579-76E1-43E8-9268-78F54E6A0AAF}"/>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369C6F4-FD8F-4477-A379-71710BEB0231}"/>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2" name="Group 21">
            <a:extLst>
              <a:ext uri="{FF2B5EF4-FFF2-40B4-BE49-F238E27FC236}">
                <a16:creationId xmlns:a16="http://schemas.microsoft.com/office/drawing/2014/main" id="{F3909979-B748-446C-A6A5-806B9CC1C49E}"/>
              </a:ext>
            </a:extLst>
          </p:cNvPr>
          <p:cNvGrpSpPr/>
          <p:nvPr/>
        </p:nvGrpSpPr>
        <p:grpSpPr>
          <a:xfrm>
            <a:off x="3368508" y="2464228"/>
            <a:ext cx="70737" cy="342068"/>
            <a:chOff x="-941070" y="1508760"/>
            <a:chExt cx="68580" cy="434340"/>
          </a:xfrm>
        </p:grpSpPr>
        <p:cxnSp>
          <p:nvCxnSpPr>
            <p:cNvPr id="23" name="Straight Connector 22">
              <a:extLst>
                <a:ext uri="{FF2B5EF4-FFF2-40B4-BE49-F238E27FC236}">
                  <a16:creationId xmlns:a16="http://schemas.microsoft.com/office/drawing/2014/main" id="{72242E05-0EA3-474E-983E-98B08B0DC0DE}"/>
                </a:ext>
              </a:extLst>
            </p:cNvPr>
            <p:cNvCxnSpPr/>
            <p:nvPr/>
          </p:nvCxnSpPr>
          <p:spPr bwMode="auto">
            <a:xfrm>
              <a:off x="-906780" y="1508760"/>
              <a:ext cx="0" cy="43434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A47E8D8-6CE3-41C2-8CD1-C80E7503D752}"/>
                </a:ext>
              </a:extLst>
            </p:cNvPr>
            <p:cNvCxnSpPr>
              <a:cxnSpLocks/>
            </p:cNvCxnSpPr>
            <p:nvPr/>
          </p:nvCxnSpPr>
          <p:spPr bwMode="auto">
            <a:xfrm>
              <a:off x="-941070" y="150876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ED5FF655-3FE5-4BC2-982E-F9A73F39B8F1}"/>
                </a:ext>
              </a:extLst>
            </p:cNvPr>
            <p:cNvCxnSpPr>
              <a:cxnSpLocks/>
            </p:cNvCxnSpPr>
            <p:nvPr/>
          </p:nvCxnSpPr>
          <p:spPr bwMode="auto">
            <a:xfrm>
              <a:off x="-941070" y="1943100"/>
              <a:ext cx="685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26" name="Rectangle 25">
            <a:extLst>
              <a:ext uri="{FF2B5EF4-FFF2-40B4-BE49-F238E27FC236}">
                <a16:creationId xmlns:a16="http://schemas.microsoft.com/office/drawing/2014/main" id="{10A08D8F-B0EC-4E5D-96BF-A658DD1749B0}"/>
              </a:ext>
            </a:extLst>
          </p:cNvPr>
          <p:cNvSpPr/>
          <p:nvPr/>
        </p:nvSpPr>
        <p:spPr bwMode="auto">
          <a:xfrm>
            <a:off x="2021599" y="789753"/>
            <a:ext cx="4704194" cy="3420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27" name="TextBox 26">
            <a:extLst>
              <a:ext uri="{FF2B5EF4-FFF2-40B4-BE49-F238E27FC236}">
                <a16:creationId xmlns:a16="http://schemas.microsoft.com/office/drawing/2014/main" id="{6D64F3EF-86A4-45E5-8D5B-C590694B7D87}"/>
              </a:ext>
            </a:extLst>
          </p:cNvPr>
          <p:cNvSpPr txBox="1"/>
          <p:nvPr/>
        </p:nvSpPr>
        <p:spPr>
          <a:xfrm>
            <a:off x="2277982" y="755751"/>
            <a:ext cx="3901106" cy="400110"/>
          </a:xfrm>
          <a:prstGeom prst="rect">
            <a:avLst/>
          </a:prstGeom>
          <a:noFill/>
        </p:spPr>
        <p:txBody>
          <a:bodyPr wrap="square" rtlCol="0">
            <a:spAutoFit/>
          </a:bodyPr>
          <a:lstStyle/>
          <a:p>
            <a:r>
              <a:rPr lang="en-US" sz="2000" dirty="0"/>
              <a:t>Compression Thermal Softening</a:t>
            </a:r>
          </a:p>
        </p:txBody>
      </p:sp>
    </p:spTree>
    <p:extLst>
      <p:ext uri="{BB962C8B-B14F-4D97-AF65-F5344CB8AC3E}">
        <p14:creationId xmlns:p14="http://schemas.microsoft.com/office/powerpoint/2010/main" val="1312319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2"/>
          <p:cNvSpPr txBox="1">
            <a:spLocks/>
          </p:cNvSpPr>
          <p:nvPr/>
        </p:nvSpPr>
        <p:spPr>
          <a:xfrm>
            <a:off x="261257" y="849103"/>
            <a:ext cx="8164286" cy="5085143"/>
          </a:xfrm>
          <a:prstGeom prst="rect">
            <a:avLst/>
          </a:prstGeom>
        </p:spPr>
        <p:txBody>
          <a:bodyPr vert="horz" lIns="68580" tIns="34290" rIns="68580" bIns="34290" rtlCol="0">
            <a:noAutofit/>
          </a:bodyPr>
          <a:lstStyle>
            <a:lvl1pPr marL="0" indent="0" algn="l" defTabSz="914400" rtl="0" eaLnBrk="1" latinLnBrk="0" hangingPunct="1">
              <a:spcBef>
                <a:spcPct val="20000"/>
              </a:spcBef>
              <a:buFontTx/>
              <a:buNone/>
              <a:defRPr sz="1500" kern="1200">
                <a:solidFill>
                  <a:schemeClr val="tx1"/>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2pPr>
            <a:lvl3pPr marL="1200150" indent="-285750" algn="l" defTabSz="914400" rtl="0" eaLnBrk="1" latinLnBrk="0" hangingPunct="1">
              <a:spcBef>
                <a:spcPct val="20000"/>
              </a:spcBef>
              <a:buFont typeface="Courier New" pitchFamily="49" charset="0"/>
              <a:buChar char="o"/>
              <a:defRPr sz="1500" b="0" kern="1200" baseline="0">
                <a:solidFill>
                  <a:schemeClr val="tx1"/>
                </a:solidFill>
                <a:latin typeface="Helvetica" pitchFamily="34" charset="0"/>
                <a:ea typeface="+mn-ea"/>
                <a:cs typeface="Helvetica" pitchFamily="34" charset="0"/>
              </a:defRPr>
            </a:lvl3pPr>
            <a:lvl4pPr marL="1600200" indent="-228600" algn="l" defTabSz="914400" rtl="0" eaLnBrk="1" latinLnBrk="0" hangingPunct="1">
              <a:spcBef>
                <a:spcPct val="20000"/>
              </a:spcBef>
              <a:buFont typeface="Arial" pitchFamily="34" charset="0"/>
              <a:buChar char="–"/>
              <a:defRPr sz="1500" kern="1200">
                <a:solidFill>
                  <a:schemeClr val="tx1"/>
                </a:solidFill>
                <a:latin typeface="Helvetica" pitchFamily="34" charset="0"/>
                <a:ea typeface="+mn-ea"/>
                <a:cs typeface="Helvetica" pitchFamily="34" charset="0"/>
              </a:defRPr>
            </a:lvl4pPr>
            <a:lvl5pPr marL="2114550" indent="-285750" algn="l" defTabSz="914400" rtl="0" eaLnBrk="1" latinLnBrk="0" hangingPunct="1">
              <a:spcBef>
                <a:spcPct val="20000"/>
              </a:spcBef>
              <a:buFont typeface="Wingdings" pitchFamily="2" charset="2"/>
              <a:buChar char="§"/>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u="sng" dirty="0"/>
              <a:t>Constitutive Model</a:t>
            </a:r>
          </a:p>
          <a:p>
            <a:r>
              <a:rPr lang="en-US" sz="2100" dirty="0"/>
              <a:t>Johnson-Cook plasticity</a:t>
            </a:r>
            <a:endParaRPr lang="en-US" sz="1200" dirty="0"/>
          </a:p>
          <a:p>
            <a:pPr marL="771525" lvl="1"/>
            <a:r>
              <a:rPr lang="en-US" dirty="0"/>
              <a:t>Accounts for temperature, strain rate and plastic hardening</a:t>
            </a:r>
          </a:p>
          <a:p>
            <a:pPr marL="771525" lvl="1"/>
            <a:r>
              <a:rPr lang="en-US" b="1" i="1" dirty="0"/>
              <a:t>Simplest model </a:t>
            </a:r>
            <a:r>
              <a:rPr lang="en-US" dirty="0"/>
              <a:t>(fewest coefficients - 5) that captures these combined effects</a:t>
            </a:r>
          </a:p>
          <a:p>
            <a:pPr marL="771525" lvl="1"/>
            <a:r>
              <a:rPr lang="en-US" dirty="0"/>
              <a:t>Combines with </a:t>
            </a:r>
            <a:r>
              <a:rPr lang="en-US" b="1" i="1" dirty="0"/>
              <a:t>Linear Elasticity </a:t>
            </a:r>
            <a:r>
              <a:rPr lang="en-US" dirty="0"/>
              <a:t>in Finite Element Model</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9365" y="2743849"/>
            <a:ext cx="5282130" cy="961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84" y="4081706"/>
            <a:ext cx="6808832" cy="14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32C767C7-DA7A-41DD-9284-96CA80DE9170}"/>
              </a:ext>
            </a:extLst>
          </p:cNvPr>
          <p:cNvSpPr txBox="1"/>
          <p:nvPr/>
        </p:nvSpPr>
        <p:spPr>
          <a:xfrm>
            <a:off x="152400" y="96253"/>
            <a:ext cx="5783179" cy="461665"/>
          </a:xfrm>
          <a:prstGeom prst="rect">
            <a:avLst/>
          </a:prstGeom>
          <a:noFill/>
        </p:spPr>
        <p:txBody>
          <a:bodyPr wrap="square" rtlCol="0">
            <a:spAutoFit/>
          </a:bodyPr>
          <a:lstStyle/>
          <a:p>
            <a:r>
              <a:rPr lang="en-US" dirty="0"/>
              <a:t>Johnson-Cook Model</a:t>
            </a:r>
          </a:p>
        </p:txBody>
      </p:sp>
      <p:cxnSp>
        <p:nvCxnSpPr>
          <p:cNvPr id="8" name="Straight Connector 7">
            <a:extLst>
              <a:ext uri="{FF2B5EF4-FFF2-40B4-BE49-F238E27FC236}">
                <a16:creationId xmlns:a16="http://schemas.microsoft.com/office/drawing/2014/main" id="{45F600D3-3746-4560-BFD6-CF5CA51C5102}"/>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A7FA6D84-82F8-4239-839C-A5D942828E04}"/>
              </a:ext>
            </a:extLst>
          </p:cNvPr>
          <p:cNvSpPr/>
          <p:nvPr/>
        </p:nvSpPr>
        <p:spPr bwMode="auto">
          <a:xfrm>
            <a:off x="643812" y="4777273"/>
            <a:ext cx="3928188" cy="961239"/>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3" name="Rectangle 2">
            <a:extLst>
              <a:ext uri="{FF2B5EF4-FFF2-40B4-BE49-F238E27FC236}">
                <a16:creationId xmlns:a16="http://schemas.microsoft.com/office/drawing/2014/main" id="{BEAC15C5-5339-44BE-8EE5-9846F712E234}"/>
              </a:ext>
            </a:extLst>
          </p:cNvPr>
          <p:cNvSpPr/>
          <p:nvPr/>
        </p:nvSpPr>
        <p:spPr bwMode="auto">
          <a:xfrm>
            <a:off x="4572000" y="5131837"/>
            <a:ext cx="3349690" cy="64447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151664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E14D0-D215-404D-BD21-34D7DEDEDAAA}"/>
              </a:ext>
            </a:extLst>
          </p:cNvPr>
          <p:cNvPicPr>
            <a:picLocks noChangeAspect="1"/>
          </p:cNvPicPr>
          <p:nvPr/>
        </p:nvPicPr>
        <p:blipFill rotWithShape="1">
          <a:blip r:embed="rId3">
            <a:extLst>
              <a:ext uri="{28A0092B-C50C-407E-A947-70E740481C1C}">
                <a14:useLocalDpi xmlns:a14="http://schemas.microsoft.com/office/drawing/2010/main" val="0"/>
              </a:ext>
            </a:extLst>
          </a:blip>
          <a:srcRect l="20843" t="18076" r="14579" b="12330"/>
          <a:stretch/>
        </p:blipFill>
        <p:spPr>
          <a:xfrm>
            <a:off x="0" y="557918"/>
            <a:ext cx="8185533" cy="4902158"/>
          </a:xfrm>
          <a:prstGeom prst="rect">
            <a:avLst/>
          </a:prstGeom>
        </p:spPr>
      </p:pic>
      <p:sp>
        <p:nvSpPr>
          <p:cNvPr id="7" name="TextBox 6">
            <a:extLst>
              <a:ext uri="{FF2B5EF4-FFF2-40B4-BE49-F238E27FC236}">
                <a16:creationId xmlns:a16="http://schemas.microsoft.com/office/drawing/2014/main" id="{2E13096A-233D-42F6-A2DC-3F5CE092FB69}"/>
              </a:ext>
            </a:extLst>
          </p:cNvPr>
          <p:cNvSpPr txBox="1"/>
          <p:nvPr/>
        </p:nvSpPr>
        <p:spPr>
          <a:xfrm>
            <a:off x="152400" y="96253"/>
            <a:ext cx="5783179" cy="461665"/>
          </a:xfrm>
          <a:prstGeom prst="rect">
            <a:avLst/>
          </a:prstGeom>
          <a:noFill/>
        </p:spPr>
        <p:txBody>
          <a:bodyPr wrap="square" rtlCol="0">
            <a:spAutoFit/>
          </a:bodyPr>
          <a:lstStyle/>
          <a:p>
            <a:r>
              <a:rPr lang="en-US" dirty="0"/>
              <a:t>Johnson-Cook Fit</a:t>
            </a:r>
          </a:p>
        </p:txBody>
      </p:sp>
      <p:cxnSp>
        <p:nvCxnSpPr>
          <p:cNvPr id="8" name="Straight Connector 7">
            <a:extLst>
              <a:ext uri="{FF2B5EF4-FFF2-40B4-BE49-F238E27FC236}">
                <a16:creationId xmlns:a16="http://schemas.microsoft.com/office/drawing/2014/main" id="{D5819AB0-7491-4586-B75F-5FE93D9F1C23}"/>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7753A9A3-FA39-4651-9D15-EBD25E50FF5C}"/>
              </a:ext>
            </a:extLst>
          </p:cNvPr>
          <p:cNvSpPr/>
          <p:nvPr/>
        </p:nvSpPr>
        <p:spPr bwMode="auto">
          <a:xfrm rot="21364995">
            <a:off x="2148289" y="4800104"/>
            <a:ext cx="5916058" cy="2313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9" name="TextBox 8">
            <a:extLst>
              <a:ext uri="{FF2B5EF4-FFF2-40B4-BE49-F238E27FC236}">
                <a16:creationId xmlns:a16="http://schemas.microsoft.com/office/drawing/2014/main" id="{421F8B6A-F5B2-4E49-895C-3C4AD0EDC9AE}"/>
              </a:ext>
            </a:extLst>
          </p:cNvPr>
          <p:cNvSpPr txBox="1"/>
          <p:nvPr/>
        </p:nvSpPr>
        <p:spPr>
          <a:xfrm rot="21334245">
            <a:off x="2366803" y="4765671"/>
            <a:ext cx="6356129" cy="646331"/>
          </a:xfrm>
          <a:prstGeom prst="rect">
            <a:avLst/>
          </a:prstGeom>
          <a:noFill/>
        </p:spPr>
        <p:txBody>
          <a:bodyPr wrap="square" rtlCol="0">
            <a:spAutoFit/>
          </a:bodyPr>
          <a:lstStyle/>
          <a:p>
            <a:r>
              <a:rPr lang="en-US" sz="1600" dirty="0"/>
              <a:t>0              200             400             600           800          1000</a:t>
            </a:r>
          </a:p>
          <a:p>
            <a:r>
              <a:rPr lang="en-US" sz="1600" dirty="0"/>
              <a:t>		</a:t>
            </a:r>
            <a:r>
              <a:rPr lang="en-US" sz="2000" dirty="0"/>
              <a:t> Temperature [C]</a:t>
            </a:r>
            <a:endParaRPr lang="en-US" sz="1600" dirty="0"/>
          </a:p>
        </p:txBody>
      </p:sp>
      <p:sp>
        <p:nvSpPr>
          <p:cNvPr id="12" name="Rectangle 11">
            <a:extLst>
              <a:ext uri="{FF2B5EF4-FFF2-40B4-BE49-F238E27FC236}">
                <a16:creationId xmlns:a16="http://schemas.microsoft.com/office/drawing/2014/main" id="{A7ACDECF-1530-44B1-989D-854D1855697D}"/>
              </a:ext>
            </a:extLst>
          </p:cNvPr>
          <p:cNvSpPr/>
          <p:nvPr/>
        </p:nvSpPr>
        <p:spPr bwMode="auto">
          <a:xfrm>
            <a:off x="7744833" y="1397924"/>
            <a:ext cx="380603" cy="320039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11" name="TextBox 10">
            <a:extLst>
              <a:ext uri="{FF2B5EF4-FFF2-40B4-BE49-F238E27FC236}">
                <a16:creationId xmlns:a16="http://schemas.microsoft.com/office/drawing/2014/main" id="{938E4127-2509-4E25-A1EE-88C1BF1F19D4}"/>
              </a:ext>
            </a:extLst>
          </p:cNvPr>
          <p:cNvSpPr txBox="1"/>
          <p:nvPr/>
        </p:nvSpPr>
        <p:spPr>
          <a:xfrm>
            <a:off x="7653427" y="1397924"/>
            <a:ext cx="562154" cy="3231654"/>
          </a:xfrm>
          <a:prstGeom prst="rect">
            <a:avLst/>
          </a:prstGeom>
          <a:noFill/>
        </p:spPr>
        <p:txBody>
          <a:bodyPr wrap="square" rtlCol="0">
            <a:spAutoFit/>
          </a:bodyPr>
          <a:lstStyle/>
          <a:p>
            <a:r>
              <a:rPr lang="en-US" sz="1200" dirty="0"/>
              <a:t>1800</a:t>
            </a:r>
          </a:p>
          <a:p>
            <a:endParaRPr lang="en-US" sz="1200" dirty="0"/>
          </a:p>
          <a:p>
            <a:r>
              <a:rPr lang="en-US" sz="1200" dirty="0"/>
              <a:t>1600             </a:t>
            </a:r>
          </a:p>
          <a:p>
            <a:endParaRPr lang="en-US" sz="1200" dirty="0"/>
          </a:p>
          <a:p>
            <a:r>
              <a:rPr lang="en-US" sz="1200" dirty="0"/>
              <a:t>1400             </a:t>
            </a:r>
          </a:p>
          <a:p>
            <a:endParaRPr lang="en-US" sz="1200" dirty="0"/>
          </a:p>
          <a:p>
            <a:r>
              <a:rPr lang="en-US" sz="1200" dirty="0"/>
              <a:t>1200           </a:t>
            </a:r>
          </a:p>
          <a:p>
            <a:r>
              <a:rPr lang="en-US" sz="1200" dirty="0"/>
              <a:t/>
            </a:r>
            <a:br>
              <a:rPr lang="en-US" sz="1200" dirty="0"/>
            </a:br>
            <a:r>
              <a:rPr lang="en-US" sz="1200" dirty="0"/>
              <a:t>1000          </a:t>
            </a:r>
            <a:br>
              <a:rPr lang="en-US" sz="1200" dirty="0"/>
            </a:br>
            <a:endParaRPr lang="en-US" sz="1200" dirty="0"/>
          </a:p>
          <a:p>
            <a:r>
              <a:rPr lang="en-US" sz="1200" dirty="0"/>
              <a:t>800</a:t>
            </a:r>
          </a:p>
          <a:p>
            <a:endParaRPr lang="en-US" sz="1200" dirty="0"/>
          </a:p>
          <a:p>
            <a:r>
              <a:rPr lang="en-US" sz="1200" dirty="0"/>
              <a:t>600</a:t>
            </a:r>
          </a:p>
          <a:p>
            <a:endParaRPr lang="en-US" sz="1200" dirty="0"/>
          </a:p>
          <a:p>
            <a:r>
              <a:rPr lang="en-US" sz="1200" dirty="0"/>
              <a:t>400</a:t>
            </a:r>
          </a:p>
          <a:p>
            <a:endParaRPr lang="en-US" sz="1200" dirty="0"/>
          </a:p>
          <a:p>
            <a:r>
              <a:rPr lang="en-US" sz="1200" dirty="0"/>
              <a:t>200</a:t>
            </a:r>
          </a:p>
        </p:txBody>
      </p:sp>
      <p:sp>
        <p:nvSpPr>
          <p:cNvPr id="13" name="TextBox 12">
            <a:extLst>
              <a:ext uri="{FF2B5EF4-FFF2-40B4-BE49-F238E27FC236}">
                <a16:creationId xmlns:a16="http://schemas.microsoft.com/office/drawing/2014/main" id="{EB8BFE22-39EE-45F5-A6E8-B42510846E0E}"/>
              </a:ext>
            </a:extLst>
          </p:cNvPr>
          <p:cNvSpPr txBox="1"/>
          <p:nvPr/>
        </p:nvSpPr>
        <p:spPr>
          <a:xfrm>
            <a:off x="152400" y="5330487"/>
            <a:ext cx="3437263" cy="923330"/>
          </a:xfrm>
          <a:prstGeom prst="rect">
            <a:avLst/>
          </a:prstGeom>
          <a:noFill/>
        </p:spPr>
        <p:txBody>
          <a:bodyPr wrap="square" rtlCol="0">
            <a:spAutoFit/>
          </a:bodyPr>
          <a:lstStyle/>
          <a:p>
            <a:pPr marL="342900" indent="-342900">
              <a:buFont typeface="Arial" panose="020B0604020202020204" pitchFamily="34" charset="0"/>
              <a:buChar char="•"/>
            </a:pPr>
            <a:r>
              <a:rPr lang="en-US" sz="1800" dirty="0"/>
              <a:t>11 experiments</a:t>
            </a:r>
          </a:p>
          <a:p>
            <a:pPr marL="800100" lvl="1" indent="-342900">
              <a:buFont typeface="+mj-lt"/>
              <a:buAutoNum type="arabicPeriod"/>
            </a:pPr>
            <a:r>
              <a:rPr lang="en-US" sz="1800" dirty="0"/>
              <a:t>Various strain rates</a:t>
            </a:r>
          </a:p>
          <a:p>
            <a:pPr marL="800100" lvl="1" indent="-342900">
              <a:buFont typeface="+mj-lt"/>
              <a:buAutoNum type="arabicPeriod"/>
            </a:pPr>
            <a:r>
              <a:rPr lang="en-US" sz="1800" dirty="0"/>
              <a:t>Various temperatures</a:t>
            </a:r>
          </a:p>
        </p:txBody>
      </p:sp>
      <p:sp>
        <p:nvSpPr>
          <p:cNvPr id="2" name="TextBox 1">
            <a:extLst>
              <a:ext uri="{FF2B5EF4-FFF2-40B4-BE49-F238E27FC236}">
                <a16:creationId xmlns:a16="http://schemas.microsoft.com/office/drawing/2014/main" id="{53779379-1B28-42BC-9BC4-BFB77847710B}"/>
              </a:ext>
            </a:extLst>
          </p:cNvPr>
          <p:cNvSpPr txBox="1"/>
          <p:nvPr/>
        </p:nvSpPr>
        <p:spPr>
          <a:xfrm rot="5400000">
            <a:off x="6939632" y="3228945"/>
            <a:ext cx="2834337" cy="400110"/>
          </a:xfrm>
          <a:prstGeom prst="rect">
            <a:avLst/>
          </a:prstGeom>
          <a:noFill/>
        </p:spPr>
        <p:txBody>
          <a:bodyPr wrap="square" rtlCol="0">
            <a:spAutoFit/>
          </a:bodyPr>
          <a:lstStyle/>
          <a:p>
            <a:r>
              <a:rPr lang="en-US" sz="2000" dirty="0"/>
              <a:t>True Stress (MPa)</a:t>
            </a:r>
          </a:p>
        </p:txBody>
      </p:sp>
    </p:spTree>
    <p:extLst>
      <p:ext uri="{BB962C8B-B14F-4D97-AF65-F5344CB8AC3E}">
        <p14:creationId xmlns:p14="http://schemas.microsoft.com/office/powerpoint/2010/main" val="26332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1EE544F-7331-4D87-99D6-8D87F1370D4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95D170D-6FB5-420F-AFB0-7090CB1772A7}"/>
              </a:ext>
            </a:extLst>
          </p:cNvPr>
          <p:cNvSpPr txBox="1"/>
          <p:nvPr/>
        </p:nvSpPr>
        <p:spPr>
          <a:xfrm>
            <a:off x="152400" y="120316"/>
            <a:ext cx="3713747" cy="461665"/>
          </a:xfrm>
          <a:prstGeom prst="rect">
            <a:avLst/>
          </a:prstGeom>
          <a:noFill/>
        </p:spPr>
        <p:txBody>
          <a:bodyPr wrap="square" rtlCol="0">
            <a:spAutoFit/>
          </a:bodyPr>
          <a:lstStyle/>
          <a:p>
            <a:r>
              <a:rPr lang="en-US" dirty="0"/>
              <a:t>Conclusions</a:t>
            </a:r>
          </a:p>
        </p:txBody>
      </p:sp>
      <p:sp>
        <p:nvSpPr>
          <p:cNvPr id="6" name="TextBox 5">
            <a:extLst>
              <a:ext uri="{FF2B5EF4-FFF2-40B4-BE49-F238E27FC236}">
                <a16:creationId xmlns:a16="http://schemas.microsoft.com/office/drawing/2014/main" id="{5534AAB3-4C90-4C6B-8F0F-E20514FF5F2F}"/>
              </a:ext>
            </a:extLst>
          </p:cNvPr>
          <p:cNvSpPr txBox="1"/>
          <p:nvPr/>
        </p:nvSpPr>
        <p:spPr>
          <a:xfrm>
            <a:off x="304800" y="970547"/>
            <a:ext cx="6793832" cy="4524315"/>
          </a:xfrm>
          <a:prstGeom prst="rect">
            <a:avLst/>
          </a:prstGeom>
          <a:noFill/>
        </p:spPr>
        <p:txBody>
          <a:bodyPr wrap="square" rtlCol="0">
            <a:spAutoFit/>
          </a:bodyPr>
          <a:lstStyle/>
          <a:p>
            <a:pPr marL="342900" indent="-342900">
              <a:buFont typeface="Arial" panose="020B0604020202020204" pitchFamily="34" charset="0"/>
              <a:buChar char="•"/>
            </a:pPr>
            <a:r>
              <a:rPr lang="en-US" sz="1800" dirty="0"/>
              <a:t>Measured the mechanical behavior of Inconel 625 sheet metal at various strain rates and orientations to determine the rate sensitivity and strain hardening behavior.</a:t>
            </a:r>
            <a:br>
              <a:rPr lang="en-US" sz="1800" dirty="0"/>
            </a:br>
            <a:endParaRPr lang="en-US" sz="1800" dirty="0"/>
          </a:p>
          <a:p>
            <a:pPr marL="342900" indent="-342900">
              <a:buFont typeface="Arial" panose="020B0604020202020204" pitchFamily="34" charset="0"/>
              <a:buChar char="•"/>
            </a:pPr>
            <a:r>
              <a:rPr lang="en-US" sz="1800" dirty="0"/>
              <a:t>Measured the compression behavior of Inconel 625 plates at high strain rates with rapid heating before deformation to determine the thermal softening.</a:t>
            </a:r>
            <a:br>
              <a:rPr lang="en-US" sz="1800" dirty="0"/>
            </a:br>
            <a:endParaRPr lang="en-US" sz="1800" dirty="0"/>
          </a:p>
          <a:p>
            <a:pPr marL="342900" indent="-342900">
              <a:buFont typeface="Arial" panose="020B0604020202020204" pitchFamily="34" charset="0"/>
              <a:buChar char="•"/>
            </a:pPr>
            <a:r>
              <a:rPr lang="en-US" sz="1800" dirty="0"/>
              <a:t>Obtained reliable data to understand to fit Johnson-Cook model to simulate the dynamic forming of the lamina component in a heat exchanger.</a:t>
            </a:r>
            <a:br>
              <a:rPr lang="en-US" sz="1800" dirty="0"/>
            </a:br>
            <a:endParaRPr lang="en-US" sz="1800" dirty="0"/>
          </a:p>
          <a:p>
            <a:pPr marL="342900" indent="-342900">
              <a:buFont typeface="Arial" panose="020B0604020202020204" pitchFamily="34" charset="0"/>
              <a:buChar char="•"/>
            </a:pPr>
            <a:r>
              <a:rPr lang="en-US" sz="1800" dirty="0"/>
              <a:t>Huge thanks to </a:t>
            </a:r>
            <a:r>
              <a:rPr lang="en-US" sz="1800" b="1" dirty="0"/>
              <a:t>Dr. Steven Mates</a:t>
            </a:r>
            <a:r>
              <a:rPr lang="en-US" sz="1800" dirty="0"/>
              <a:t> for all his help over the program.</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18330004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098" y="-246117"/>
            <a:ext cx="7943137" cy="1143000"/>
          </a:xfrm>
        </p:spPr>
        <p:txBody>
          <a:bodyPr/>
          <a:lstStyle/>
          <a:p>
            <a:pPr algn="l"/>
            <a:r>
              <a:rPr lang="en-US" sz="2400" dirty="0">
                <a:solidFill>
                  <a:schemeClr val="tx1"/>
                </a:solidFill>
              </a:rPr>
              <a:t>Heat Exchanger Background</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303" y="1400946"/>
            <a:ext cx="2635071" cy="259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04297" y="1915007"/>
            <a:ext cx="3967684" cy="1200329"/>
          </a:xfrm>
          <a:prstGeom prst="rect">
            <a:avLst/>
          </a:prstGeom>
        </p:spPr>
        <p:txBody>
          <a:bodyPr wrap="square">
            <a:spAutoFit/>
          </a:bodyPr>
          <a:lstStyle/>
          <a:p>
            <a:r>
              <a:rPr lang="en-US" dirty="0"/>
              <a:t>High Temperature Microchannel Recuperator:</a:t>
            </a:r>
          </a:p>
          <a:p>
            <a:pPr marL="342900" indent="-342900">
              <a:buFont typeface="Arial" panose="020B0604020202020204" pitchFamily="34" charset="0"/>
              <a:buChar char="•"/>
            </a:pPr>
            <a:r>
              <a:rPr lang="en-US" dirty="0"/>
              <a:t>25x10x13 cm</a:t>
            </a:r>
          </a:p>
        </p:txBody>
      </p:sp>
      <p:sp>
        <p:nvSpPr>
          <p:cNvPr id="9" name="Right Arrow 8"/>
          <p:cNvSpPr/>
          <p:nvPr/>
        </p:nvSpPr>
        <p:spPr bwMode="auto">
          <a:xfrm>
            <a:off x="3750647" y="2699837"/>
            <a:ext cx="1055681" cy="4588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6" name="TextBox 5"/>
          <p:cNvSpPr txBox="1"/>
          <p:nvPr/>
        </p:nvSpPr>
        <p:spPr>
          <a:xfrm>
            <a:off x="376518" y="842682"/>
            <a:ext cx="8167149" cy="461665"/>
          </a:xfrm>
          <a:prstGeom prst="rect">
            <a:avLst/>
          </a:prstGeom>
          <a:noFill/>
        </p:spPr>
        <p:txBody>
          <a:bodyPr wrap="square" rtlCol="0">
            <a:spAutoFit/>
          </a:bodyPr>
          <a:lstStyle/>
          <a:p>
            <a:r>
              <a:rPr lang="en-US" dirty="0">
                <a:solidFill>
                  <a:srgbClr val="FF0000"/>
                </a:solidFill>
              </a:rPr>
              <a:t>*Designed by OSU</a:t>
            </a:r>
          </a:p>
        </p:txBody>
      </p:sp>
      <p:grpSp>
        <p:nvGrpSpPr>
          <p:cNvPr id="7" name="Group 6">
            <a:extLst>
              <a:ext uri="{FF2B5EF4-FFF2-40B4-BE49-F238E27FC236}">
                <a16:creationId xmlns:a16="http://schemas.microsoft.com/office/drawing/2014/main" id="{5439EB7B-4D05-46B8-801F-32C57000FB0C}"/>
              </a:ext>
            </a:extLst>
          </p:cNvPr>
          <p:cNvGrpSpPr/>
          <p:nvPr/>
        </p:nvGrpSpPr>
        <p:grpSpPr>
          <a:xfrm>
            <a:off x="223098" y="4095327"/>
            <a:ext cx="8051736" cy="2096066"/>
            <a:chOff x="996756" y="4493865"/>
            <a:chExt cx="8051736" cy="2096066"/>
          </a:xfrm>
        </p:grpSpPr>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6661" y="4587138"/>
              <a:ext cx="4145713" cy="1429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8842" y="4493865"/>
              <a:ext cx="10096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96756" y="5081526"/>
              <a:ext cx="2142230" cy="461665"/>
            </a:xfrm>
            <a:prstGeom prst="rect">
              <a:avLst/>
            </a:prstGeom>
            <a:noFill/>
          </p:spPr>
          <p:txBody>
            <a:bodyPr wrap="square" rtlCol="0">
              <a:spAutoFit/>
            </a:bodyPr>
            <a:lstStyle/>
            <a:p>
              <a:r>
                <a:rPr lang="en-US" dirty="0">
                  <a:solidFill>
                    <a:srgbClr val="00B050"/>
                  </a:solidFill>
                </a:rPr>
                <a:t>Lamina Insert</a:t>
              </a:r>
            </a:p>
          </p:txBody>
        </p:sp>
        <p:sp>
          <p:nvSpPr>
            <p:cNvPr id="4" name="Right Arrow 3"/>
            <p:cNvSpPr/>
            <p:nvPr/>
          </p:nvSpPr>
          <p:spPr bwMode="auto">
            <a:xfrm>
              <a:off x="3138986" y="5072479"/>
              <a:ext cx="1055681" cy="4588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11" name="TextBox 10"/>
            <p:cNvSpPr txBox="1"/>
            <p:nvPr/>
          </p:nvSpPr>
          <p:spPr>
            <a:xfrm>
              <a:off x="4806328" y="6159044"/>
              <a:ext cx="3844175" cy="430887"/>
            </a:xfrm>
            <a:prstGeom prst="rect">
              <a:avLst/>
            </a:prstGeom>
            <a:noFill/>
          </p:spPr>
          <p:txBody>
            <a:bodyPr wrap="square" rtlCol="0">
              <a:spAutoFit/>
            </a:bodyPr>
            <a:lstStyle/>
            <a:p>
              <a:r>
                <a:rPr lang="en-US" sz="1100" dirty="0"/>
                <a:t>B. Paul, et al., Oregon State University, 2017</a:t>
              </a:r>
            </a:p>
            <a:p>
              <a:endParaRPr lang="en-US" sz="1100" dirty="0"/>
            </a:p>
          </p:txBody>
        </p:sp>
      </p:grpSp>
      <p:cxnSp>
        <p:nvCxnSpPr>
          <p:cNvPr id="8" name="Straight Arrow Connector 7"/>
          <p:cNvCxnSpPr/>
          <p:nvPr/>
        </p:nvCxnSpPr>
        <p:spPr bwMode="auto">
          <a:xfrm flipH="1">
            <a:off x="6482687" y="3158711"/>
            <a:ext cx="262151" cy="145162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99273930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8324" y="1103617"/>
            <a:ext cx="4145713" cy="1429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185" y="1122868"/>
            <a:ext cx="10096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0637" y="1122868"/>
            <a:ext cx="8113400" cy="1938992"/>
          </a:xfrm>
          <a:prstGeom prst="rect">
            <a:avLst/>
          </a:prstGeom>
          <a:noFill/>
        </p:spPr>
        <p:txBody>
          <a:bodyPr wrap="square" rtlCol="0">
            <a:spAutoFit/>
          </a:bodyPr>
          <a:lstStyle/>
          <a:p>
            <a:r>
              <a:rPr lang="en-US" dirty="0">
                <a:solidFill>
                  <a:srgbClr val="00B050"/>
                </a:solidFill>
              </a:rPr>
              <a:t>Lamina Insert:</a:t>
            </a:r>
          </a:p>
          <a:p>
            <a:pPr marL="342900" indent="-342900">
              <a:buFont typeface="Arial" panose="020B0604020202020204" pitchFamily="34" charset="0"/>
              <a:buChar char="•"/>
            </a:pPr>
            <a:r>
              <a:rPr lang="en-US" dirty="0">
                <a:sym typeface="Symbol"/>
              </a:rPr>
              <a:t>0.5 mm thick</a:t>
            </a:r>
          </a:p>
          <a:p>
            <a:pPr marL="342900" indent="-342900">
              <a:buFont typeface="Arial" panose="020B0604020202020204" pitchFamily="34" charset="0"/>
              <a:buChar char="•"/>
            </a:pPr>
            <a:r>
              <a:rPr lang="en-US" dirty="0"/>
              <a:t>50 m</a:t>
            </a:r>
            <a:r>
              <a:rPr lang="en-US" dirty="0">
                <a:sym typeface="Symbol"/>
              </a:rPr>
              <a:t>m wide</a:t>
            </a:r>
          </a:p>
          <a:p>
            <a:pPr marL="342900" indent="-342900">
              <a:buFont typeface="Arial" panose="020B0604020202020204" pitchFamily="34" charset="0"/>
              <a:buChar char="•"/>
            </a:pPr>
            <a:r>
              <a:rPr lang="en-US" dirty="0"/>
              <a:t>178 m</a:t>
            </a:r>
            <a:r>
              <a:rPr lang="en-US" dirty="0">
                <a:sym typeface="Symbol"/>
              </a:rPr>
              <a:t>m long</a:t>
            </a:r>
          </a:p>
          <a:p>
            <a:pPr marL="342900" indent="-342900">
              <a:buFont typeface="Arial" panose="020B0604020202020204" pitchFamily="34" charset="0"/>
              <a:buChar char="•"/>
            </a:pPr>
            <a:r>
              <a:rPr lang="en-US" dirty="0">
                <a:sym typeface="Symbol"/>
              </a:rPr>
              <a:t>+/- 5 % tolerance on height feature, i.e., +/- 0.025 mm</a:t>
            </a:r>
            <a:endParaRPr lang="en-US" dirty="0"/>
          </a:p>
        </p:txBody>
      </p:sp>
      <p:sp>
        <p:nvSpPr>
          <p:cNvPr id="6" name="Right Arrow 5"/>
          <p:cNvSpPr/>
          <p:nvPr/>
        </p:nvSpPr>
        <p:spPr bwMode="auto">
          <a:xfrm>
            <a:off x="3486991" y="1724680"/>
            <a:ext cx="1055681" cy="4588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
        <p:nvSpPr>
          <p:cNvPr id="8" name="TextBox 7"/>
          <p:cNvSpPr txBox="1"/>
          <p:nvPr/>
        </p:nvSpPr>
        <p:spPr>
          <a:xfrm>
            <a:off x="545910" y="3240491"/>
            <a:ext cx="7902054" cy="2677656"/>
          </a:xfrm>
          <a:prstGeom prst="rect">
            <a:avLst/>
          </a:prstGeom>
          <a:noFill/>
        </p:spPr>
        <p:txBody>
          <a:bodyPr wrap="square" rtlCol="0">
            <a:spAutoFit/>
          </a:bodyPr>
          <a:lstStyle/>
          <a:p>
            <a:r>
              <a:rPr lang="en-US" dirty="0">
                <a:solidFill>
                  <a:srgbClr val="FF0000"/>
                </a:solidFill>
              </a:rPr>
              <a:t>Traditional fabrication methods:</a:t>
            </a:r>
          </a:p>
          <a:p>
            <a:pPr marL="342900" indent="-342900">
              <a:buFont typeface="Arial" panose="020B0604020202020204" pitchFamily="34" charset="0"/>
              <a:buChar char="•"/>
            </a:pPr>
            <a:r>
              <a:rPr lang="en-US" dirty="0"/>
              <a:t>Photochemical Machining</a:t>
            </a:r>
          </a:p>
          <a:p>
            <a:pPr marL="342900" indent="-342900">
              <a:buFont typeface="Arial" panose="020B0604020202020204" pitchFamily="34" charset="0"/>
              <a:buChar char="•"/>
            </a:pPr>
            <a:r>
              <a:rPr lang="en-US" dirty="0"/>
              <a:t>Diffusion Brazing</a:t>
            </a:r>
          </a:p>
          <a:p>
            <a:pPr marL="342900" indent="-342900">
              <a:buFont typeface="Arial" panose="020B0604020202020204" pitchFamily="34" charset="0"/>
              <a:buChar char="•"/>
            </a:pPr>
            <a:endParaRPr lang="en-US" dirty="0"/>
          </a:p>
          <a:p>
            <a:r>
              <a:rPr lang="en-US" dirty="0">
                <a:solidFill>
                  <a:srgbClr val="0070C0"/>
                </a:solidFill>
              </a:rPr>
              <a:t>Drawbacks:</a:t>
            </a:r>
          </a:p>
          <a:p>
            <a:pPr marL="342900" indent="-342900">
              <a:buFont typeface="Arial" panose="020B0604020202020204" pitchFamily="34" charset="0"/>
              <a:buChar char="•"/>
            </a:pPr>
            <a:r>
              <a:rPr lang="en-US" dirty="0"/>
              <a:t>Expensive</a:t>
            </a:r>
          </a:p>
          <a:p>
            <a:pPr marL="342900" indent="-342900">
              <a:buFont typeface="Arial" panose="020B0604020202020204" pitchFamily="34" charset="0"/>
              <a:buChar char="•"/>
            </a:pPr>
            <a:r>
              <a:rPr lang="en-US" dirty="0"/>
              <a:t>Over 50 % of material is wasted</a:t>
            </a:r>
          </a:p>
        </p:txBody>
      </p:sp>
      <p:sp>
        <p:nvSpPr>
          <p:cNvPr id="12" name="Title 1">
            <a:extLst>
              <a:ext uri="{FF2B5EF4-FFF2-40B4-BE49-F238E27FC236}">
                <a16:creationId xmlns:a16="http://schemas.microsoft.com/office/drawing/2014/main" id="{46021C2B-BB75-4214-A047-62A41D7AA5FB}"/>
              </a:ext>
            </a:extLst>
          </p:cNvPr>
          <p:cNvSpPr txBox="1">
            <a:spLocks/>
          </p:cNvSpPr>
          <p:nvPr/>
        </p:nvSpPr>
        <p:spPr bwMode="auto">
          <a:xfrm>
            <a:off x="223098" y="-246117"/>
            <a:ext cx="7943137"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a:solidFill>
                  <a:srgbClr val="FF0000"/>
                </a:solidFill>
                <a:latin typeface="+mj-lt"/>
                <a:ea typeface="ＭＳ Ｐゴシック" panose="020B0600070205080204" pitchFamily="34"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2pPr>
            <a:lvl3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3pPr>
            <a:lvl4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4pPr>
            <a:lvl5pPr algn="ctr" rtl="0" eaLnBrk="0" fontAlgn="base" hangingPunct="0">
              <a:spcBef>
                <a:spcPct val="0"/>
              </a:spcBef>
              <a:spcAft>
                <a:spcPct val="0"/>
              </a:spcAft>
              <a:defRPr sz="4400">
                <a:solidFill>
                  <a:schemeClr val="tx2"/>
                </a:solidFill>
                <a:latin typeface="Arial" charset="0"/>
                <a:ea typeface="ＭＳ Ｐゴシック" panose="020B0600070205080204" pitchFamily="34" charset="-128"/>
              </a:defRPr>
            </a:lvl5pPr>
            <a:lvl6pPr marL="457200" algn="ctr" rtl="0" fontAlgn="base">
              <a:spcBef>
                <a:spcPct val="0"/>
              </a:spcBef>
              <a:spcAft>
                <a:spcPct val="0"/>
              </a:spcAft>
              <a:defRPr sz="4400">
                <a:solidFill>
                  <a:schemeClr val="tx2"/>
                </a:solidFill>
                <a:latin typeface="Arial" charset="0"/>
                <a:ea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defRPr>
            </a:lvl9pPr>
          </a:lstStyle>
          <a:p>
            <a:pPr algn="l"/>
            <a:r>
              <a:rPr lang="en-US" sz="2400" kern="0">
                <a:solidFill>
                  <a:schemeClr val="tx1"/>
                </a:solidFill>
              </a:rPr>
              <a:t>Heat Exchanger Background</a:t>
            </a:r>
            <a:endParaRPr lang="en-US" sz="2400" kern="0" dirty="0">
              <a:solidFill>
                <a:schemeClr val="tx1"/>
              </a:solidFill>
            </a:endParaRPr>
          </a:p>
        </p:txBody>
      </p:sp>
    </p:spTree>
    <p:extLst>
      <p:ext uri="{BB962C8B-B14F-4D97-AF65-F5344CB8AC3E}">
        <p14:creationId xmlns:p14="http://schemas.microsoft.com/office/powerpoint/2010/main" val="427522895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9BB1-9B1C-431A-9AE4-6A21491D1A6B}"/>
              </a:ext>
            </a:extLst>
          </p:cNvPr>
          <p:cNvSpPr>
            <a:spLocks noGrp="1"/>
          </p:cNvSpPr>
          <p:nvPr>
            <p:ph type="title"/>
          </p:nvPr>
        </p:nvSpPr>
        <p:spPr>
          <a:xfrm>
            <a:off x="0" y="-230343"/>
            <a:ext cx="7772400" cy="1143000"/>
          </a:xfrm>
        </p:spPr>
        <p:txBody>
          <a:bodyPr/>
          <a:lstStyle/>
          <a:p>
            <a:pPr algn="l"/>
            <a:r>
              <a:rPr lang="en-US" sz="2400" dirty="0">
                <a:solidFill>
                  <a:schemeClr val="tx1"/>
                </a:solidFill>
              </a:rPr>
              <a:t>Dynamic Forming Process</a:t>
            </a:r>
          </a:p>
        </p:txBody>
      </p:sp>
      <p:pic>
        <p:nvPicPr>
          <p:cNvPr id="4" name="InconelForming">
            <a:hlinkClick r:id="" action="ppaction://media"/>
            <a:extLst>
              <a:ext uri="{FF2B5EF4-FFF2-40B4-BE49-F238E27FC236}">
                <a16:creationId xmlns:a16="http://schemas.microsoft.com/office/drawing/2014/main" id="{B0BCDEDB-BBBF-44D1-B7B1-F4CF0A2E3E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7705" y="1299680"/>
            <a:ext cx="7483151" cy="425864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AC23AA-EC5F-4B52-A96D-0402D03DE5E4}"/>
                  </a:ext>
                </a:extLst>
              </p:cNvPr>
              <p:cNvSpPr txBox="1"/>
              <p:nvPr/>
            </p:nvSpPr>
            <p:spPr>
              <a:xfrm>
                <a:off x="335123" y="3679709"/>
                <a:ext cx="4682168" cy="646331"/>
              </a:xfrm>
              <a:prstGeom prst="rect">
                <a:avLst/>
              </a:prstGeom>
              <a:noFill/>
            </p:spPr>
            <p:txBody>
              <a:bodyPr wrap="square" rtlCol="0">
                <a:spAutoFit/>
              </a:bodyPr>
              <a:lstStyle/>
              <a:p>
                <a:r>
                  <a:rPr lang="en-US" sz="1800" dirty="0"/>
                  <a:t>Maximum Strain Rate:1000/s</a:t>
                </a:r>
              </a:p>
              <a:p>
                <a:r>
                  <a:rPr lang="en-US" sz="1800" dirty="0"/>
                  <a:t>Maximum Temperature: </a:t>
                </a:r>
                <a14:m>
                  <m:oMath xmlns:m="http://schemas.openxmlformats.org/officeDocument/2006/math">
                    <m:r>
                      <a:rPr lang="en-US" sz="1800" i="1">
                        <a:latin typeface="Cambria Math" panose="02040503050406030204" pitchFamily="18" charset="0"/>
                      </a:rPr>
                      <m:t>9</m:t>
                    </m:r>
                    <m:r>
                      <a:rPr lang="en-US" sz="1800" b="0" i="1" smtClean="0">
                        <a:latin typeface="Cambria Math" panose="02040503050406030204" pitchFamily="18" charset="0"/>
                      </a:rPr>
                      <m:t>00</m:t>
                    </m:r>
                    <m:r>
                      <a:rPr lang="en-US" sz="1800" b="0" i="1" smtClean="0">
                        <a:latin typeface="Cambria Math" panose="02040503050406030204" pitchFamily="18" charset="0"/>
                        <a:ea typeface="Cambria Math" panose="02040503050406030204" pitchFamily="18" charset="0"/>
                      </a:rPr>
                      <m:t>°∁</m:t>
                    </m:r>
                  </m:oMath>
                </a14:m>
                <a:endParaRPr lang="en-US" sz="1800" dirty="0"/>
              </a:p>
            </p:txBody>
          </p:sp>
        </mc:Choice>
        <mc:Fallback xmlns="">
          <p:sp>
            <p:nvSpPr>
              <p:cNvPr id="3" name="TextBox 2">
                <a:extLst>
                  <a:ext uri="{FF2B5EF4-FFF2-40B4-BE49-F238E27FC236}">
                    <a16:creationId xmlns:a16="http://schemas.microsoft.com/office/drawing/2014/main" id="{2AAC23AA-EC5F-4B52-A96D-0402D03DE5E4}"/>
                  </a:ext>
                </a:extLst>
              </p:cNvPr>
              <p:cNvSpPr txBox="1">
                <a:spLocks noRot="1" noChangeAspect="1" noMove="1" noResize="1" noEditPoints="1" noAdjustHandles="1" noChangeArrowheads="1" noChangeShapeType="1" noTextEdit="1"/>
              </p:cNvSpPr>
              <p:nvPr/>
            </p:nvSpPr>
            <p:spPr>
              <a:xfrm>
                <a:off x="335123" y="3679709"/>
                <a:ext cx="4682168" cy="646331"/>
              </a:xfrm>
              <a:prstGeom prst="rect">
                <a:avLst/>
              </a:prstGeom>
              <a:blipFill>
                <a:blip r:embed="rId6"/>
                <a:stretch>
                  <a:fillRect l="-1172" t="-5660" b="-1415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03919CB-A771-4D03-8E13-810A761937E8}"/>
              </a:ext>
            </a:extLst>
          </p:cNvPr>
          <p:cNvSpPr txBox="1"/>
          <p:nvPr/>
        </p:nvSpPr>
        <p:spPr>
          <a:xfrm>
            <a:off x="5210640" y="1662997"/>
            <a:ext cx="2082526" cy="338554"/>
          </a:xfrm>
          <a:prstGeom prst="rect">
            <a:avLst/>
          </a:prstGeom>
          <a:noFill/>
        </p:spPr>
        <p:txBody>
          <a:bodyPr wrap="square" rtlCol="0">
            <a:spAutoFit/>
          </a:bodyPr>
          <a:lstStyle/>
          <a:p>
            <a:r>
              <a:rPr lang="en-US" sz="1600" dirty="0"/>
              <a:t>Total Time: 1 second</a:t>
            </a:r>
          </a:p>
        </p:txBody>
      </p:sp>
    </p:spTree>
    <p:extLst>
      <p:ext uri="{BB962C8B-B14F-4D97-AF65-F5344CB8AC3E}">
        <p14:creationId xmlns:p14="http://schemas.microsoft.com/office/powerpoint/2010/main" val="2307942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DC6980-E8E0-4351-878A-060548297FB6}"/>
              </a:ext>
            </a:extLst>
          </p:cNvPr>
          <p:cNvSpPr>
            <a:spLocks noGrp="1"/>
          </p:cNvSpPr>
          <p:nvPr>
            <p:ph type="body" sz="quarter" idx="15"/>
          </p:nvPr>
        </p:nvSpPr>
        <p:spPr>
          <a:xfrm>
            <a:off x="158271" y="1194817"/>
            <a:ext cx="3587463" cy="3531412"/>
          </a:xfrm>
        </p:spPr>
        <p:txBody>
          <a:bodyPr>
            <a:noAutofit/>
          </a:bodyPr>
          <a:lstStyle/>
          <a:p>
            <a:pPr>
              <a:spcBef>
                <a:spcPts val="450"/>
              </a:spcBef>
              <a:spcAft>
                <a:spcPts val="450"/>
              </a:spcAft>
            </a:pPr>
            <a:r>
              <a:rPr lang="en-US" sz="1800" dirty="0"/>
              <a:t>Single phase </a:t>
            </a:r>
            <a:r>
              <a:rPr lang="en-US" sz="1800" b="1" dirty="0"/>
              <a:t>Face Center Cubic (FCC)</a:t>
            </a:r>
          </a:p>
          <a:p>
            <a:pPr>
              <a:spcBef>
                <a:spcPts val="450"/>
              </a:spcBef>
              <a:spcAft>
                <a:spcPts val="450"/>
              </a:spcAft>
            </a:pPr>
            <a:r>
              <a:rPr lang="en-US" sz="1800" dirty="0"/>
              <a:t>No texture before rolling: the grains are equiaxed</a:t>
            </a:r>
          </a:p>
          <a:p>
            <a:pPr>
              <a:spcBef>
                <a:spcPts val="450"/>
              </a:spcBef>
              <a:spcAft>
                <a:spcPts val="450"/>
              </a:spcAft>
            </a:pPr>
            <a:r>
              <a:rPr lang="en-US" sz="1800" dirty="0"/>
              <a:t>Rolling introduces a lot of texture, changing the circle-like to oblong grains</a:t>
            </a:r>
          </a:p>
          <a:p>
            <a:pPr>
              <a:spcBef>
                <a:spcPts val="450"/>
              </a:spcBef>
              <a:spcAft>
                <a:spcPts val="450"/>
              </a:spcAft>
            </a:pPr>
            <a:r>
              <a:rPr lang="en-US" sz="1800" dirty="0"/>
              <a:t>Texture changes the orientations to favor a specific direction</a:t>
            </a:r>
          </a:p>
          <a:p>
            <a:pPr marL="0" indent="0">
              <a:spcBef>
                <a:spcPts val="450"/>
              </a:spcBef>
              <a:spcAft>
                <a:spcPts val="450"/>
              </a:spcAft>
              <a:buNone/>
            </a:pPr>
            <a:endParaRPr lang="en-US" sz="1800" dirty="0"/>
          </a:p>
          <a:p>
            <a:pPr marL="0" indent="0">
              <a:spcBef>
                <a:spcPts val="450"/>
              </a:spcBef>
              <a:spcAft>
                <a:spcPts val="450"/>
              </a:spcAft>
              <a:buNone/>
            </a:pPr>
            <a:endParaRPr lang="en-US" sz="1800" baseline="-25000" dirty="0"/>
          </a:p>
          <a:p>
            <a:pPr>
              <a:spcBef>
                <a:spcPts val="450"/>
              </a:spcBef>
              <a:spcAft>
                <a:spcPts val="450"/>
              </a:spcAft>
            </a:pPr>
            <a:endParaRPr lang="en-US" sz="1800" dirty="0"/>
          </a:p>
          <a:p>
            <a:pPr>
              <a:spcBef>
                <a:spcPts val="450"/>
              </a:spcBef>
              <a:spcAft>
                <a:spcPts val="450"/>
              </a:spcAft>
            </a:pPr>
            <a:endParaRPr lang="en-US" sz="1800" dirty="0"/>
          </a:p>
        </p:txBody>
      </p:sp>
      <p:sp>
        <p:nvSpPr>
          <p:cNvPr id="4" name="Text Placeholder 1">
            <a:extLst>
              <a:ext uri="{FF2B5EF4-FFF2-40B4-BE49-F238E27FC236}">
                <a16:creationId xmlns:a16="http://schemas.microsoft.com/office/drawing/2014/main" id="{819D040F-5239-4D78-BE16-9631F7250A49}"/>
              </a:ext>
            </a:extLst>
          </p:cNvPr>
          <p:cNvSpPr txBox="1">
            <a:spLocks/>
          </p:cNvSpPr>
          <p:nvPr/>
        </p:nvSpPr>
        <p:spPr>
          <a:xfrm>
            <a:off x="100080" y="103645"/>
            <a:ext cx="6248403" cy="459486"/>
          </a:xfrm>
          <a:prstGeom prst="rect">
            <a:avLst/>
          </a:prstGeom>
        </p:spPr>
        <p:txBody>
          <a:bodyPr vert="horz" lIns="68580" tIns="34290" rIns="68580" bIns="34290" rtlCol="0">
            <a:noAutofit/>
          </a:bodyPr>
          <a:lstStyle>
            <a:lvl1pPr marL="0" indent="0" algn="l" defTabSz="914400" rtl="0" eaLnBrk="1" latinLnBrk="0" hangingPunct="1">
              <a:spcBef>
                <a:spcPct val="20000"/>
              </a:spcBef>
              <a:buFontTx/>
              <a:buNone/>
              <a:defRPr sz="2000" kern="1200">
                <a:solidFill>
                  <a:schemeClr val="tx1">
                    <a:lumMod val="65000"/>
                    <a:lumOff val="35000"/>
                  </a:schemeClr>
                </a:solidFill>
                <a:latin typeface="Helvetica" pitchFamily="34" charset="0"/>
                <a:ea typeface="+mn-ea"/>
                <a:cs typeface="Helvetica" pitchFamily="34" charset="0"/>
              </a:defRPr>
            </a:lvl1pPr>
            <a:lvl2pPr marL="457200" indent="0" algn="l" defTabSz="914400" rtl="0" eaLnBrk="1" latinLnBrk="0" hangingPunct="1">
              <a:spcBef>
                <a:spcPct val="20000"/>
              </a:spcBef>
              <a:buFont typeface="Arial" pitchFamily="34" charset="0"/>
              <a:buNone/>
              <a:defRPr sz="1500" kern="1200" baseline="0">
                <a:solidFill>
                  <a:schemeClr val="tx1"/>
                </a:solidFill>
                <a:latin typeface="Helvetica" pitchFamily="34" charset="0"/>
                <a:ea typeface="+mn-ea"/>
                <a:cs typeface="Helvetica" pitchFamily="34" charset="0"/>
              </a:defRPr>
            </a:lvl2pPr>
            <a:lvl3pPr marL="914400" indent="0" algn="l" defTabSz="914400" rtl="0" eaLnBrk="1" latinLnBrk="0" hangingPunct="1">
              <a:spcBef>
                <a:spcPct val="20000"/>
              </a:spcBef>
              <a:buFont typeface="Courier New" pitchFamily="49" charset="0"/>
              <a:buNone/>
              <a:defRPr sz="1500" b="0" kern="1200" baseline="0">
                <a:solidFill>
                  <a:schemeClr val="tx1"/>
                </a:solidFill>
                <a:latin typeface="Helvetica" pitchFamily="34" charset="0"/>
                <a:ea typeface="+mn-ea"/>
                <a:cs typeface="Helvetica" pitchFamily="34" charset="0"/>
              </a:defRPr>
            </a:lvl3pPr>
            <a:lvl4pPr marL="1371600" indent="0" algn="l" defTabSz="914400" rtl="0" eaLnBrk="1" latinLnBrk="0" hangingPunct="1">
              <a:spcBef>
                <a:spcPct val="20000"/>
              </a:spcBef>
              <a:buFont typeface="Arial" pitchFamily="34" charset="0"/>
              <a:buNone/>
              <a:defRPr sz="1500" kern="1200">
                <a:solidFill>
                  <a:schemeClr val="tx1"/>
                </a:solidFill>
                <a:latin typeface="Helvetica" pitchFamily="34" charset="0"/>
                <a:ea typeface="+mn-ea"/>
                <a:cs typeface="Helvetica" pitchFamily="34" charset="0"/>
              </a:defRPr>
            </a:lvl4pPr>
            <a:lvl5pPr marL="1828800" indent="0" algn="l" defTabSz="914400" rtl="0" eaLnBrk="1" latinLnBrk="0" hangingPunct="1">
              <a:spcBef>
                <a:spcPct val="20000"/>
              </a:spcBef>
              <a:buFont typeface="Wingdings" pitchFamily="2" charset="2"/>
              <a:buNone/>
              <a:defRPr sz="1500" kern="1200">
                <a:solidFill>
                  <a:schemeClr val="tx1"/>
                </a:solidFill>
                <a:latin typeface="Helvetica" pitchFamily="34" charset="0"/>
                <a:ea typeface="+mn-ea"/>
                <a:cs typeface="Helvetica" pitchFamily="34" charset="0"/>
              </a:defRPr>
            </a:lvl5pPr>
            <a:lvl6pPr marL="2514600" indent="-228600" algn="l" defTabSz="914400" rtl="0" eaLnBrk="1" latinLnBrk="0" hangingPunct="1">
              <a:spcBef>
                <a:spcPct val="20000"/>
              </a:spcBef>
              <a:buFont typeface="Arial" pitchFamily="34" charset="0"/>
              <a:buChar char="•"/>
              <a:defRPr sz="1500" kern="1200" baseline="0">
                <a:solidFill>
                  <a:schemeClr val="tx1"/>
                </a:solidFill>
                <a:latin typeface="Helvetica" pitchFamily="34" charset="0"/>
                <a:ea typeface="+mn-ea"/>
                <a:cs typeface="Helvetica"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dirty="0">
                <a:solidFill>
                  <a:prstClr val="black">
                    <a:lumMod val="65000"/>
                    <a:lumOff val="35000"/>
                  </a:prstClr>
                </a:solidFill>
              </a:rPr>
              <a:t>Physical Metallurgy of Inconel 625 (IN625)</a:t>
            </a:r>
          </a:p>
        </p:txBody>
      </p:sp>
      <p:sp>
        <p:nvSpPr>
          <p:cNvPr id="5" name="TextBox 4"/>
          <p:cNvSpPr txBox="1"/>
          <p:nvPr/>
        </p:nvSpPr>
        <p:spPr>
          <a:xfrm>
            <a:off x="7481381" y="5197332"/>
            <a:ext cx="1332113" cy="276999"/>
          </a:xfrm>
          <a:prstGeom prst="rect">
            <a:avLst/>
          </a:prstGeom>
          <a:noFill/>
        </p:spPr>
        <p:txBody>
          <a:bodyPr wrap="square" rtlCol="0">
            <a:spAutoFit/>
          </a:bodyPr>
          <a:lstStyle/>
          <a:p>
            <a:r>
              <a:rPr lang="en-US" sz="1200" i="1" dirty="0">
                <a:solidFill>
                  <a:prstClr val="black"/>
                </a:solidFill>
                <a:latin typeface="Calibri"/>
              </a:rPr>
              <a:t>Mark Stoudt, NIST</a:t>
            </a:r>
          </a:p>
        </p:txBody>
      </p:sp>
      <p:cxnSp>
        <p:nvCxnSpPr>
          <p:cNvPr id="13" name="Straight Connector 12">
            <a:extLst>
              <a:ext uri="{FF2B5EF4-FFF2-40B4-BE49-F238E27FC236}">
                <a16:creationId xmlns:a16="http://schemas.microsoft.com/office/drawing/2014/main" id="{623391F3-041A-4817-88A3-72E5B88583FE}"/>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BF6C1A9E-92E7-4119-9AF9-C135A239F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903" y="892365"/>
            <a:ext cx="5111826" cy="3833870"/>
          </a:xfrm>
          <a:prstGeom prst="rect">
            <a:avLst/>
          </a:prstGeom>
        </p:spPr>
      </p:pic>
      <p:sp>
        <p:nvSpPr>
          <p:cNvPr id="17" name="TextBox 16">
            <a:extLst>
              <a:ext uri="{FF2B5EF4-FFF2-40B4-BE49-F238E27FC236}">
                <a16:creationId xmlns:a16="http://schemas.microsoft.com/office/drawing/2014/main" id="{D22728D5-80A0-4201-A91B-565BC00792C7}"/>
              </a:ext>
            </a:extLst>
          </p:cNvPr>
          <p:cNvSpPr txBox="1"/>
          <p:nvPr/>
        </p:nvSpPr>
        <p:spPr>
          <a:xfrm>
            <a:off x="3840480" y="4797222"/>
            <a:ext cx="5111826" cy="400110"/>
          </a:xfrm>
          <a:prstGeom prst="rect">
            <a:avLst/>
          </a:prstGeom>
          <a:noFill/>
        </p:spPr>
        <p:txBody>
          <a:bodyPr wrap="square" rtlCol="0">
            <a:spAutoFit/>
          </a:bodyPr>
          <a:lstStyle/>
          <a:p>
            <a:r>
              <a:rPr lang="en-US" sz="2000" dirty="0"/>
              <a:t>Inconel 625 Wrought Microstructure</a:t>
            </a:r>
          </a:p>
        </p:txBody>
      </p:sp>
    </p:spTree>
    <p:extLst>
      <p:ext uri="{BB962C8B-B14F-4D97-AF65-F5344CB8AC3E}">
        <p14:creationId xmlns:p14="http://schemas.microsoft.com/office/powerpoint/2010/main" val="1261034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F3361-62F0-4BCB-88DD-8F4A4B9DBC49}"/>
              </a:ext>
            </a:extLst>
          </p:cNvPr>
          <p:cNvSpPr txBox="1"/>
          <p:nvPr/>
        </p:nvSpPr>
        <p:spPr>
          <a:xfrm>
            <a:off x="290286" y="159657"/>
            <a:ext cx="6299200" cy="461665"/>
          </a:xfrm>
          <a:prstGeom prst="rect">
            <a:avLst/>
          </a:prstGeom>
          <a:noFill/>
        </p:spPr>
        <p:txBody>
          <a:bodyPr wrap="square" rtlCol="0">
            <a:spAutoFit/>
          </a:bodyPr>
          <a:lstStyle/>
          <a:p>
            <a:r>
              <a:rPr lang="en-US" dirty="0"/>
              <a:t>Testing Conditions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8632E48-2397-4474-B417-263231068B06}"/>
                  </a:ext>
                </a:extLst>
              </p:cNvPr>
              <p:cNvGraphicFramePr>
                <a:graphicFrameLocks noGrp="1"/>
              </p:cNvGraphicFramePr>
              <p:nvPr>
                <p:extLst>
                  <p:ext uri="{D42A27DB-BD31-4B8C-83A1-F6EECF244321}">
                    <p14:modId xmlns:p14="http://schemas.microsoft.com/office/powerpoint/2010/main" val="1918581053"/>
                  </p:ext>
                </p:extLst>
              </p:nvPr>
            </p:nvGraphicFramePr>
            <p:xfrm>
              <a:off x="5455793" y="1027863"/>
              <a:ext cx="3576634" cy="1565619"/>
            </p:xfrm>
            <a:graphic>
              <a:graphicData uri="http://schemas.openxmlformats.org/drawingml/2006/table">
                <a:tbl>
                  <a:tblPr firstRow="1" firstCol="1" bandRow="1">
                    <a:tableStyleId>{5C22544A-7EE6-4342-B048-85BDC9FD1C3A}</a:tableStyleId>
                  </a:tblPr>
                  <a:tblGrid>
                    <a:gridCol w="1206541">
                      <a:extLst>
                        <a:ext uri="{9D8B030D-6E8A-4147-A177-3AD203B41FA5}">
                          <a16:colId xmlns:a16="http://schemas.microsoft.com/office/drawing/2014/main" val="481551386"/>
                        </a:ext>
                      </a:extLst>
                    </a:gridCol>
                    <a:gridCol w="2370093">
                      <a:extLst>
                        <a:ext uri="{9D8B030D-6E8A-4147-A177-3AD203B41FA5}">
                          <a16:colId xmlns:a16="http://schemas.microsoft.com/office/drawing/2014/main" val="2791144289"/>
                        </a:ext>
                      </a:extLst>
                    </a:gridCol>
                  </a:tblGrid>
                  <a:tr h="327066">
                    <a:tc>
                      <a:txBody>
                        <a:bodyPr/>
                        <a:lstStyle/>
                        <a:p>
                          <a:pPr marL="0" marR="0">
                            <a:lnSpc>
                              <a:spcPct val="107000"/>
                            </a:lnSpc>
                            <a:spcBef>
                              <a:spcPts val="0"/>
                            </a:spcBef>
                            <a:spcAft>
                              <a:spcPts val="0"/>
                            </a:spcAft>
                          </a:pPr>
                          <a:r>
                            <a:rPr lang="en-US" sz="1600" dirty="0">
                              <a:effectLst/>
                            </a:rPr>
                            <a:t>Equipment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Strain Rate [1/s]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350213"/>
                      </a:ext>
                    </a:extLst>
                  </a:tr>
                  <a:tr h="331229">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400" i="1" smtClean="0">
                                        <a:effectLst/>
                                        <a:latin typeface="Cambria Math" panose="02040503050406030204" pitchFamily="18" charset="0"/>
                                      </a:rPr>
                                    </m:ctrlPr>
                                  </m:sSupPr>
                                  <m:e>
                                    <m:r>
                                      <a:rPr lang="en-US" sz="2400">
                                        <a:effectLst/>
                                        <a:latin typeface="Cambria Math" panose="02040503050406030204" pitchFamily="18" charset="0"/>
                                      </a:rPr>
                                      <m:t>10</m:t>
                                    </m:r>
                                  </m:e>
                                  <m:sup>
                                    <m:r>
                                      <a:rPr lang="en-US" sz="2400">
                                        <a:effectLst/>
                                        <a:latin typeface="Cambria Math" panose="02040503050406030204" pitchFamily="18" charset="0"/>
                                      </a:rPr>
                                      <m:t>−</m:t>
                                    </m:r>
                                    <m:r>
                                      <a:rPr lang="en-US" sz="2400" b="0" i="1" smtClean="0">
                                        <a:effectLst/>
                                        <a:latin typeface="Cambria Math" panose="02040503050406030204" pitchFamily="18" charset="0"/>
                                      </a:rPr>
                                      <m:t>4</m:t>
                                    </m:r>
                                  </m:sup>
                                </m:sSup>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3558415"/>
                      </a:ext>
                    </a:extLst>
                  </a:tr>
                  <a:tr h="331229">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400" i="1" smtClean="0">
                                        <a:effectLst/>
                                        <a:latin typeface="Cambria Math" panose="02040503050406030204" pitchFamily="18" charset="0"/>
                                      </a:rPr>
                                    </m:ctrlPr>
                                  </m:sSupPr>
                                  <m:e>
                                    <m:r>
                                      <a:rPr lang="en-US" sz="2400">
                                        <a:effectLst/>
                                        <a:latin typeface="Cambria Math" panose="02040503050406030204" pitchFamily="18" charset="0"/>
                                      </a:rPr>
                                      <m:t>10</m:t>
                                    </m:r>
                                  </m:e>
                                  <m:sup>
                                    <m:r>
                                      <a:rPr lang="en-US" sz="2400" b="0" i="1" smtClean="0">
                                        <a:effectLst/>
                                        <a:latin typeface="Cambria Math" panose="02040503050406030204" pitchFamily="18" charset="0"/>
                                      </a:rPr>
                                      <m:t>−1</m:t>
                                    </m:r>
                                  </m:sup>
                                </m:sSup>
                              </m:oMath>
                            </m:oMathPara>
                          </a14:m>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5441349"/>
                      </a:ext>
                    </a:extLst>
                  </a:tr>
                  <a:tr h="455851">
                    <a:tc>
                      <a:txBody>
                        <a:bodyPr/>
                        <a:lstStyle/>
                        <a:p>
                          <a:pPr marL="0" marR="0">
                            <a:lnSpc>
                              <a:spcPct val="107000"/>
                            </a:lnSpc>
                            <a:spcBef>
                              <a:spcPts val="0"/>
                            </a:spcBef>
                            <a:spcAft>
                              <a:spcPts val="0"/>
                            </a:spcAft>
                          </a:pPr>
                          <a:r>
                            <a:rPr lang="en-US" sz="1600" dirty="0">
                              <a:effectLst/>
                            </a:rPr>
                            <a:t>Kolsky Bar</a:t>
                          </a:r>
                        </a:p>
                      </a:txBody>
                      <a:tcPr marL="68580" marR="68580"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p>
                                  <m:sSupPr>
                                    <m:ctrlPr>
                                      <a:rPr lang="en-US" sz="2400" i="1">
                                        <a:effectLst/>
                                        <a:latin typeface="Cambria Math" panose="02040503050406030204" pitchFamily="18" charset="0"/>
                                      </a:rPr>
                                    </m:ctrlPr>
                                  </m:sSupPr>
                                  <m:e>
                                    <m:r>
                                      <a:rPr lang="en-US" sz="2400">
                                        <a:effectLst/>
                                        <a:latin typeface="Cambria Math" panose="02040503050406030204" pitchFamily="18" charset="0"/>
                                      </a:rPr>
                                      <m:t>10</m:t>
                                    </m:r>
                                  </m:e>
                                  <m:sup>
                                    <m:r>
                                      <a:rPr lang="en-US" sz="2400">
                                        <a:effectLst/>
                                        <a:latin typeface="Cambria Math" panose="02040503050406030204" pitchFamily="18" charset="0"/>
                                      </a:rPr>
                                      <m:t>3</m:t>
                                    </m:r>
                                  </m:sup>
                                </m:sSup>
                              </m:oMath>
                            </m:oMathPara>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4310981"/>
                      </a:ext>
                    </a:extLst>
                  </a:tr>
                </a:tbl>
              </a:graphicData>
            </a:graphic>
          </p:graphicFrame>
        </mc:Choice>
        <mc:Fallback xmlns="">
          <p:graphicFrame>
            <p:nvGraphicFramePr>
              <p:cNvPr id="5" name="Table 4">
                <a:extLst>
                  <a:ext uri="{FF2B5EF4-FFF2-40B4-BE49-F238E27FC236}">
                    <a16:creationId xmlns:a16="http://schemas.microsoft.com/office/drawing/2014/main" id="{08632E48-2397-4474-B417-263231068B06}"/>
                  </a:ext>
                </a:extLst>
              </p:cNvPr>
              <p:cNvGraphicFramePr>
                <a:graphicFrameLocks noGrp="1"/>
              </p:cNvGraphicFramePr>
              <p:nvPr>
                <p:extLst>
                  <p:ext uri="{D42A27DB-BD31-4B8C-83A1-F6EECF244321}">
                    <p14:modId xmlns:p14="http://schemas.microsoft.com/office/powerpoint/2010/main" val="1918581053"/>
                  </p:ext>
                </p:extLst>
              </p:nvPr>
            </p:nvGraphicFramePr>
            <p:xfrm>
              <a:off x="5455793" y="1027863"/>
              <a:ext cx="3576634" cy="1565619"/>
            </p:xfrm>
            <a:graphic>
              <a:graphicData uri="http://schemas.openxmlformats.org/drawingml/2006/table">
                <a:tbl>
                  <a:tblPr firstRow="1" firstCol="1" bandRow="1">
                    <a:tableStyleId>{5C22544A-7EE6-4342-B048-85BDC9FD1C3A}</a:tableStyleId>
                  </a:tblPr>
                  <a:tblGrid>
                    <a:gridCol w="1206541">
                      <a:extLst>
                        <a:ext uri="{9D8B030D-6E8A-4147-A177-3AD203B41FA5}">
                          <a16:colId xmlns:a16="http://schemas.microsoft.com/office/drawing/2014/main" val="481551386"/>
                        </a:ext>
                      </a:extLst>
                    </a:gridCol>
                    <a:gridCol w="2370093">
                      <a:extLst>
                        <a:ext uri="{9D8B030D-6E8A-4147-A177-3AD203B41FA5}">
                          <a16:colId xmlns:a16="http://schemas.microsoft.com/office/drawing/2014/main" val="2791144289"/>
                        </a:ext>
                      </a:extLst>
                    </a:gridCol>
                  </a:tblGrid>
                  <a:tr h="327066">
                    <a:tc>
                      <a:txBody>
                        <a:bodyPr/>
                        <a:lstStyle/>
                        <a:p>
                          <a:pPr marL="0" marR="0">
                            <a:lnSpc>
                              <a:spcPct val="107000"/>
                            </a:lnSpc>
                            <a:spcBef>
                              <a:spcPts val="0"/>
                            </a:spcBef>
                            <a:spcAft>
                              <a:spcPts val="0"/>
                            </a:spcAft>
                          </a:pPr>
                          <a:r>
                            <a:rPr lang="en-US" sz="1600" dirty="0">
                              <a:effectLst/>
                            </a:rPr>
                            <a:t>Equipment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Strain Rate [1/s]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350213"/>
                      </a:ext>
                    </a:extLst>
                  </a:tr>
                  <a:tr h="391351">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endParaRPr lang="en-US"/>
                        </a:p>
                      </a:txBody>
                      <a:tcPr marL="68580" marR="68580" marT="0" marB="0">
                        <a:blipFill>
                          <a:blip r:embed="rId3"/>
                          <a:stretch>
                            <a:fillRect l="-51026" t="-100000" r="-1026" b="-221875"/>
                          </a:stretch>
                        </a:blipFill>
                      </a:tcPr>
                    </a:tc>
                    <a:extLst>
                      <a:ext uri="{0D108BD9-81ED-4DB2-BD59-A6C34878D82A}">
                        <a16:rowId xmlns:a16="http://schemas.microsoft.com/office/drawing/2014/main" val="3603558415"/>
                      </a:ext>
                    </a:extLst>
                  </a:tr>
                  <a:tr h="391351">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MTS</a:t>
                          </a:r>
                        </a:p>
                      </a:txBody>
                      <a:tcPr marL="68580" marR="68580" marT="0" marB="0"/>
                    </a:tc>
                    <a:tc>
                      <a:txBody>
                        <a:bodyPr/>
                        <a:lstStyle/>
                        <a:p>
                          <a:endParaRPr lang="en-US"/>
                        </a:p>
                      </a:txBody>
                      <a:tcPr marL="68580" marR="68580" marT="0" marB="0">
                        <a:blipFill>
                          <a:blip r:embed="rId3"/>
                          <a:stretch>
                            <a:fillRect l="-51026" t="-196923" r="-1026" b="-118462"/>
                          </a:stretch>
                        </a:blipFill>
                      </a:tcPr>
                    </a:tc>
                    <a:extLst>
                      <a:ext uri="{0D108BD9-81ED-4DB2-BD59-A6C34878D82A}">
                        <a16:rowId xmlns:a16="http://schemas.microsoft.com/office/drawing/2014/main" val="3565441349"/>
                      </a:ext>
                    </a:extLst>
                  </a:tr>
                  <a:tr h="455851">
                    <a:tc>
                      <a:txBody>
                        <a:bodyPr/>
                        <a:lstStyle/>
                        <a:p>
                          <a:pPr marL="0" marR="0">
                            <a:lnSpc>
                              <a:spcPct val="107000"/>
                            </a:lnSpc>
                            <a:spcBef>
                              <a:spcPts val="0"/>
                            </a:spcBef>
                            <a:spcAft>
                              <a:spcPts val="0"/>
                            </a:spcAft>
                          </a:pPr>
                          <a:r>
                            <a:rPr lang="en-US" sz="1600" dirty="0">
                              <a:effectLst/>
                            </a:rPr>
                            <a:t>Kolsky Bar</a:t>
                          </a:r>
                        </a:p>
                      </a:txBody>
                      <a:tcPr marL="68580" marR="68580" marT="0" marB="0"/>
                    </a:tc>
                    <a:tc>
                      <a:txBody>
                        <a:bodyPr/>
                        <a:lstStyle/>
                        <a:p>
                          <a:endParaRPr lang="en-US"/>
                        </a:p>
                      </a:txBody>
                      <a:tcPr marL="68580" marR="68580" marT="0" marB="0">
                        <a:blipFill>
                          <a:blip r:embed="rId3"/>
                          <a:stretch>
                            <a:fillRect l="-51026" t="-257333" r="-1026" b="-2667"/>
                          </a:stretch>
                        </a:blipFill>
                      </a:tcPr>
                    </a:tc>
                    <a:extLst>
                      <a:ext uri="{0D108BD9-81ED-4DB2-BD59-A6C34878D82A}">
                        <a16:rowId xmlns:a16="http://schemas.microsoft.com/office/drawing/2014/main" val="1504310981"/>
                      </a:ext>
                    </a:extLst>
                  </a:tr>
                </a:tbl>
              </a:graphicData>
            </a:graphic>
          </p:graphicFrame>
        </mc:Fallback>
      </mc:AlternateContent>
      <p:sp>
        <p:nvSpPr>
          <p:cNvPr id="7" name="TextBox 6">
            <a:extLst>
              <a:ext uri="{FF2B5EF4-FFF2-40B4-BE49-F238E27FC236}">
                <a16:creationId xmlns:a16="http://schemas.microsoft.com/office/drawing/2014/main" id="{4737BF8A-A2C2-408F-9C8F-B3041A8CFFC7}"/>
              </a:ext>
            </a:extLst>
          </p:cNvPr>
          <p:cNvSpPr txBox="1"/>
          <p:nvPr/>
        </p:nvSpPr>
        <p:spPr>
          <a:xfrm>
            <a:off x="5455793" y="2688601"/>
            <a:ext cx="3412785" cy="1754326"/>
          </a:xfrm>
          <a:prstGeom prst="rect">
            <a:avLst/>
          </a:prstGeom>
          <a:noFill/>
        </p:spPr>
        <p:txBody>
          <a:bodyPr wrap="square" rtlCol="0">
            <a:spAutoFit/>
          </a:bodyPr>
          <a:lstStyle/>
          <a:p>
            <a:pPr marL="342900" indent="-342900">
              <a:buFont typeface="+mj-lt"/>
              <a:buAutoNum type="arabicPeriod"/>
            </a:pPr>
            <a:r>
              <a:rPr lang="en-US" sz="1800" dirty="0"/>
              <a:t>The Servo-Hydraulic Test Machine (MTS) can achieve low strain rates.</a:t>
            </a:r>
          </a:p>
          <a:p>
            <a:pPr marL="342900" indent="-342900">
              <a:buFont typeface="+mj-lt"/>
              <a:buAutoNum type="arabicPeriod"/>
            </a:pPr>
            <a:endParaRPr lang="en-US" sz="1800" dirty="0"/>
          </a:p>
          <a:p>
            <a:pPr marL="342900" indent="-342900">
              <a:buFont typeface="+mj-lt"/>
              <a:buAutoNum type="arabicPeriod"/>
            </a:pPr>
            <a:r>
              <a:rPr lang="en-US" sz="1800" dirty="0"/>
              <a:t>The Kolsky Bar can   achieve high strain rates</a:t>
            </a:r>
          </a:p>
        </p:txBody>
      </p:sp>
      <p:cxnSp>
        <p:nvCxnSpPr>
          <p:cNvPr id="6" name="Straight Connector 5">
            <a:extLst>
              <a:ext uri="{FF2B5EF4-FFF2-40B4-BE49-F238E27FC236}">
                <a16:creationId xmlns:a16="http://schemas.microsoft.com/office/drawing/2014/main" id="{7EED3E3B-FC1F-4ECF-9813-1A039FBCF3FC}"/>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87E196E-BD2E-4DFF-89B5-9676BC4A4B22}"/>
              </a:ext>
            </a:extLst>
          </p:cNvPr>
          <p:cNvPicPr>
            <a:picLocks noChangeAspect="1"/>
          </p:cNvPicPr>
          <p:nvPr/>
        </p:nvPicPr>
        <p:blipFill>
          <a:blip r:embed="rId4"/>
          <a:stretch>
            <a:fillRect/>
          </a:stretch>
        </p:blipFill>
        <p:spPr>
          <a:xfrm>
            <a:off x="110168" y="705039"/>
            <a:ext cx="5193328" cy="4384745"/>
          </a:xfrm>
          <a:prstGeom prst="rect">
            <a:avLst/>
          </a:prstGeom>
        </p:spPr>
      </p:pic>
      <p:sp>
        <p:nvSpPr>
          <p:cNvPr id="9" name="TextBox 8">
            <a:extLst>
              <a:ext uri="{FF2B5EF4-FFF2-40B4-BE49-F238E27FC236}">
                <a16:creationId xmlns:a16="http://schemas.microsoft.com/office/drawing/2014/main" id="{AC1194BD-8917-4310-8FE3-99ABB9B67E7A}"/>
              </a:ext>
            </a:extLst>
          </p:cNvPr>
          <p:cNvSpPr txBox="1"/>
          <p:nvPr/>
        </p:nvSpPr>
        <p:spPr>
          <a:xfrm>
            <a:off x="145662" y="5234142"/>
            <a:ext cx="5394418" cy="1015663"/>
          </a:xfrm>
          <a:prstGeom prst="rect">
            <a:avLst/>
          </a:prstGeom>
          <a:noFill/>
        </p:spPr>
        <p:txBody>
          <a:bodyPr wrap="square" rtlCol="0">
            <a:spAutoFit/>
          </a:bodyPr>
          <a:lstStyle/>
          <a:p>
            <a:r>
              <a:rPr lang="en-US" sz="2000" dirty="0"/>
              <a:t>The texture of the .5mm IN 625 sheet metal needs to be tested at different orientation to understand the effects of the new metallurgy</a:t>
            </a:r>
          </a:p>
        </p:txBody>
      </p:sp>
      <p:cxnSp>
        <p:nvCxnSpPr>
          <p:cNvPr id="11" name="Straight Arrow Connector 10">
            <a:extLst>
              <a:ext uri="{FF2B5EF4-FFF2-40B4-BE49-F238E27FC236}">
                <a16:creationId xmlns:a16="http://schemas.microsoft.com/office/drawing/2014/main" id="{118A4F9A-C09F-401B-AD6B-3F3F2FCFE842}"/>
              </a:ext>
            </a:extLst>
          </p:cNvPr>
          <p:cNvCxnSpPr>
            <a:cxnSpLocks/>
          </p:cNvCxnSpPr>
          <p:nvPr/>
        </p:nvCxnSpPr>
        <p:spPr bwMode="auto">
          <a:xfrm>
            <a:off x="1167788" y="1027863"/>
            <a:ext cx="0" cy="22341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EC3E1DFB-F74F-42BB-8CFE-90DC7F08595A}"/>
              </a:ext>
            </a:extLst>
          </p:cNvPr>
          <p:cNvSpPr txBox="1"/>
          <p:nvPr/>
        </p:nvSpPr>
        <p:spPr>
          <a:xfrm>
            <a:off x="314269" y="1914089"/>
            <a:ext cx="877492" cy="461665"/>
          </a:xfrm>
          <a:prstGeom prst="rect">
            <a:avLst/>
          </a:prstGeom>
          <a:noFill/>
        </p:spPr>
        <p:txBody>
          <a:bodyPr wrap="square" rtlCol="0">
            <a:spAutoFit/>
          </a:bodyPr>
          <a:lstStyle/>
          <a:p>
            <a:r>
              <a:rPr lang="en-US" b="1" dirty="0"/>
              <a:t>5cm</a:t>
            </a:r>
          </a:p>
        </p:txBody>
      </p:sp>
      <p:sp>
        <p:nvSpPr>
          <p:cNvPr id="14" name="Rectangle 13">
            <a:extLst>
              <a:ext uri="{FF2B5EF4-FFF2-40B4-BE49-F238E27FC236}">
                <a16:creationId xmlns:a16="http://schemas.microsoft.com/office/drawing/2014/main" id="{CFA28CDA-FA3C-42F1-A261-D3F88A35D7B1}"/>
              </a:ext>
            </a:extLst>
          </p:cNvPr>
          <p:cNvSpPr/>
          <p:nvPr/>
        </p:nvSpPr>
        <p:spPr bwMode="auto">
          <a:xfrm>
            <a:off x="-286439" y="621322"/>
            <a:ext cx="396607" cy="461281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659397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061" y="128150"/>
            <a:ext cx="8165592" cy="461665"/>
          </a:xfrm>
          <a:prstGeom prst="rect">
            <a:avLst/>
          </a:prstGeom>
          <a:noFill/>
        </p:spPr>
        <p:txBody>
          <a:bodyPr wrap="square" rtlCol="0">
            <a:spAutoFit/>
          </a:bodyPr>
          <a:lstStyle/>
          <a:p>
            <a:r>
              <a:rPr lang="en-US" dirty="0"/>
              <a:t>NIST IN625 Tension Specimen vs ASTM E8 Standard</a:t>
            </a:r>
          </a:p>
        </p:txBody>
      </p:sp>
      <p:pic>
        <p:nvPicPr>
          <p:cNvPr id="11" name="Picture 10">
            <a:extLst>
              <a:ext uri="{FF2B5EF4-FFF2-40B4-BE49-F238E27FC236}">
                <a16:creationId xmlns:a16="http://schemas.microsoft.com/office/drawing/2014/main" id="{F41B2DD6-FE59-48AB-ADEB-D291BEBF10BE}"/>
              </a:ext>
            </a:extLst>
          </p:cNvPr>
          <p:cNvPicPr>
            <a:picLocks/>
          </p:cNvPicPr>
          <p:nvPr/>
        </p:nvPicPr>
        <p:blipFill>
          <a:blip r:embed="rId3"/>
          <a:stretch>
            <a:fillRect/>
          </a:stretch>
        </p:blipFill>
        <p:spPr>
          <a:xfrm>
            <a:off x="145143" y="1520039"/>
            <a:ext cx="4101039" cy="1828800"/>
          </a:xfrm>
          <a:prstGeom prst="rect">
            <a:avLst/>
          </a:prstGeom>
          <a:effectLst>
            <a:innerShdw blurRad="114300">
              <a:prstClr val="black"/>
            </a:innerShdw>
          </a:effectLst>
        </p:spPr>
      </p:pic>
      <p:pic>
        <p:nvPicPr>
          <p:cNvPr id="10" name="Picture 9">
            <a:extLst>
              <a:ext uri="{FF2B5EF4-FFF2-40B4-BE49-F238E27FC236}">
                <a16:creationId xmlns:a16="http://schemas.microsoft.com/office/drawing/2014/main" id="{BA3A764D-2CE2-468F-B953-5A263DAEE7BB}"/>
              </a:ext>
            </a:extLst>
          </p:cNvPr>
          <p:cNvPicPr>
            <a:picLocks noChangeAspect="1"/>
          </p:cNvPicPr>
          <p:nvPr/>
        </p:nvPicPr>
        <p:blipFill>
          <a:blip r:embed="rId4"/>
          <a:stretch>
            <a:fillRect/>
          </a:stretch>
        </p:blipFill>
        <p:spPr>
          <a:xfrm>
            <a:off x="4347972" y="1520039"/>
            <a:ext cx="4542971" cy="1828800"/>
          </a:xfrm>
          <a:prstGeom prst="rect">
            <a:avLst/>
          </a:prstGeom>
          <a:effectLst>
            <a:innerShdw blurRad="114300">
              <a:prstClr val="black"/>
            </a:innerShdw>
          </a:effectLst>
        </p:spPr>
      </p:pic>
      <p:sp>
        <p:nvSpPr>
          <p:cNvPr id="12" name="TextBox 11">
            <a:extLst>
              <a:ext uri="{FF2B5EF4-FFF2-40B4-BE49-F238E27FC236}">
                <a16:creationId xmlns:a16="http://schemas.microsoft.com/office/drawing/2014/main" id="{29F41AA3-3699-4D2C-9825-D11D5F365DBB}"/>
              </a:ext>
            </a:extLst>
          </p:cNvPr>
          <p:cNvSpPr txBox="1"/>
          <p:nvPr/>
        </p:nvSpPr>
        <p:spPr>
          <a:xfrm>
            <a:off x="921657" y="1118471"/>
            <a:ext cx="2655924" cy="338554"/>
          </a:xfrm>
          <a:prstGeom prst="rect">
            <a:avLst/>
          </a:prstGeom>
          <a:noFill/>
        </p:spPr>
        <p:txBody>
          <a:bodyPr wrap="square" rtlCol="0">
            <a:spAutoFit/>
          </a:bodyPr>
          <a:lstStyle/>
          <a:p>
            <a:r>
              <a:rPr lang="en-US" sz="1600" dirty="0"/>
              <a:t>NIST Tension Specimen</a:t>
            </a:r>
          </a:p>
        </p:txBody>
      </p:sp>
      <p:sp>
        <p:nvSpPr>
          <p:cNvPr id="13" name="TextBox 12">
            <a:extLst>
              <a:ext uri="{FF2B5EF4-FFF2-40B4-BE49-F238E27FC236}">
                <a16:creationId xmlns:a16="http://schemas.microsoft.com/office/drawing/2014/main" id="{CAB71099-095B-494D-B98B-8046E9ECCE4F}"/>
              </a:ext>
            </a:extLst>
          </p:cNvPr>
          <p:cNvSpPr txBox="1"/>
          <p:nvPr/>
        </p:nvSpPr>
        <p:spPr>
          <a:xfrm>
            <a:off x="4743014" y="1118471"/>
            <a:ext cx="3752886" cy="338554"/>
          </a:xfrm>
          <a:prstGeom prst="rect">
            <a:avLst/>
          </a:prstGeom>
          <a:noFill/>
        </p:spPr>
        <p:txBody>
          <a:bodyPr wrap="square" rtlCol="0">
            <a:spAutoFit/>
          </a:bodyPr>
          <a:lstStyle/>
          <a:p>
            <a:r>
              <a:rPr lang="en-US" sz="1600" dirty="0"/>
              <a:t>ASTM Standard Tension Specimen</a:t>
            </a:r>
          </a:p>
        </p:txBody>
      </p:sp>
      <p:sp>
        <p:nvSpPr>
          <p:cNvPr id="14" name="TextBox 13">
            <a:extLst>
              <a:ext uri="{FF2B5EF4-FFF2-40B4-BE49-F238E27FC236}">
                <a16:creationId xmlns:a16="http://schemas.microsoft.com/office/drawing/2014/main" id="{C434643A-9FAA-4264-A5FE-4F6872762E26}"/>
              </a:ext>
            </a:extLst>
          </p:cNvPr>
          <p:cNvSpPr txBox="1"/>
          <p:nvPr/>
        </p:nvSpPr>
        <p:spPr>
          <a:xfrm>
            <a:off x="145142" y="3564731"/>
            <a:ext cx="4101039" cy="584775"/>
          </a:xfrm>
          <a:prstGeom prst="rect">
            <a:avLst/>
          </a:prstGeom>
          <a:noFill/>
        </p:spPr>
        <p:txBody>
          <a:bodyPr wrap="square" rtlCol="0">
            <a:spAutoFit/>
          </a:bodyPr>
          <a:lstStyle/>
          <a:p>
            <a:r>
              <a:rPr lang="en-US" sz="1600" dirty="0"/>
              <a:t>1. Specimen uses the full thickness of sheet for a .5 mm thickness</a:t>
            </a:r>
          </a:p>
        </p:txBody>
      </p:sp>
      <p:sp>
        <p:nvSpPr>
          <p:cNvPr id="15" name="TextBox 14">
            <a:extLst>
              <a:ext uri="{FF2B5EF4-FFF2-40B4-BE49-F238E27FC236}">
                <a16:creationId xmlns:a16="http://schemas.microsoft.com/office/drawing/2014/main" id="{1DDF0024-4A03-4ABE-899D-3F9BACD232AE}"/>
              </a:ext>
            </a:extLst>
          </p:cNvPr>
          <p:cNvSpPr txBox="1"/>
          <p:nvPr/>
        </p:nvSpPr>
        <p:spPr>
          <a:xfrm>
            <a:off x="4347972" y="3564731"/>
            <a:ext cx="4147928" cy="584775"/>
          </a:xfrm>
          <a:prstGeom prst="rect">
            <a:avLst/>
          </a:prstGeom>
          <a:noFill/>
        </p:spPr>
        <p:txBody>
          <a:bodyPr wrap="square" rtlCol="0">
            <a:spAutoFit/>
          </a:bodyPr>
          <a:lstStyle/>
          <a:p>
            <a:r>
              <a:rPr lang="en-US" sz="1600" dirty="0"/>
              <a:t>1. Requires the specimen to use the entire thickness of the sheet metal</a:t>
            </a:r>
          </a:p>
        </p:txBody>
      </p:sp>
      <p:sp>
        <p:nvSpPr>
          <p:cNvPr id="17" name="TextBox 16">
            <a:extLst>
              <a:ext uri="{FF2B5EF4-FFF2-40B4-BE49-F238E27FC236}">
                <a16:creationId xmlns:a16="http://schemas.microsoft.com/office/drawing/2014/main" id="{7AFC2919-2FF6-4934-B195-2A2774A787FF}"/>
              </a:ext>
            </a:extLst>
          </p:cNvPr>
          <p:cNvSpPr txBox="1"/>
          <p:nvPr/>
        </p:nvSpPr>
        <p:spPr>
          <a:xfrm>
            <a:off x="145143" y="4149506"/>
            <a:ext cx="3958118" cy="830997"/>
          </a:xfrm>
          <a:prstGeom prst="rect">
            <a:avLst/>
          </a:prstGeom>
          <a:noFill/>
        </p:spPr>
        <p:txBody>
          <a:bodyPr wrap="square" rtlCol="0">
            <a:spAutoFit/>
          </a:bodyPr>
          <a:lstStyle/>
          <a:p>
            <a:r>
              <a:rPr lang="en-US" sz="1600" dirty="0"/>
              <a:t>2. The gage length is designed to 7 mm because of the limitations of the applied force and displacement of the Kolsky Bar</a:t>
            </a:r>
          </a:p>
        </p:txBody>
      </p:sp>
      <p:sp>
        <p:nvSpPr>
          <p:cNvPr id="18" name="TextBox 17">
            <a:extLst>
              <a:ext uri="{FF2B5EF4-FFF2-40B4-BE49-F238E27FC236}">
                <a16:creationId xmlns:a16="http://schemas.microsoft.com/office/drawing/2014/main" id="{6A15FCC2-7D08-435B-B1E3-BEB5F29950C1}"/>
              </a:ext>
            </a:extLst>
          </p:cNvPr>
          <p:cNvSpPr txBox="1"/>
          <p:nvPr/>
        </p:nvSpPr>
        <p:spPr>
          <a:xfrm>
            <a:off x="157260" y="4982360"/>
            <a:ext cx="4098958" cy="584775"/>
          </a:xfrm>
          <a:prstGeom prst="rect">
            <a:avLst/>
          </a:prstGeom>
          <a:noFill/>
        </p:spPr>
        <p:txBody>
          <a:bodyPr wrap="square" rtlCol="0">
            <a:spAutoFit/>
          </a:bodyPr>
          <a:lstStyle/>
          <a:p>
            <a:r>
              <a:rPr lang="en-US" sz="1600" dirty="0"/>
              <a:t>3. The Gage length to gage width ratio is 4:3</a:t>
            </a:r>
          </a:p>
        </p:txBody>
      </p:sp>
      <p:sp>
        <p:nvSpPr>
          <p:cNvPr id="19" name="TextBox 18">
            <a:extLst>
              <a:ext uri="{FF2B5EF4-FFF2-40B4-BE49-F238E27FC236}">
                <a16:creationId xmlns:a16="http://schemas.microsoft.com/office/drawing/2014/main" id="{EEE452EE-3A51-4358-85E9-DF43A63DD1DD}"/>
              </a:ext>
            </a:extLst>
          </p:cNvPr>
          <p:cNvSpPr txBox="1"/>
          <p:nvPr/>
        </p:nvSpPr>
        <p:spPr>
          <a:xfrm>
            <a:off x="143061" y="5534948"/>
            <a:ext cx="4101039" cy="830997"/>
          </a:xfrm>
          <a:prstGeom prst="rect">
            <a:avLst/>
          </a:prstGeom>
          <a:noFill/>
        </p:spPr>
        <p:txBody>
          <a:bodyPr wrap="square" rtlCol="0">
            <a:spAutoFit/>
          </a:bodyPr>
          <a:lstStyle/>
          <a:p>
            <a:r>
              <a:rPr lang="en-US" sz="1600" dirty="0"/>
              <a:t>4. Ensures a strain of ~.35 for each test, assisting with the likelihood of capturing fracture</a:t>
            </a:r>
          </a:p>
        </p:txBody>
      </p:sp>
      <p:sp>
        <p:nvSpPr>
          <p:cNvPr id="20" name="TextBox 19">
            <a:extLst>
              <a:ext uri="{FF2B5EF4-FFF2-40B4-BE49-F238E27FC236}">
                <a16:creationId xmlns:a16="http://schemas.microsoft.com/office/drawing/2014/main" id="{248E8A0A-D0AC-4D65-BFB6-497396AD4BBB}"/>
              </a:ext>
            </a:extLst>
          </p:cNvPr>
          <p:cNvSpPr txBox="1"/>
          <p:nvPr/>
        </p:nvSpPr>
        <p:spPr>
          <a:xfrm>
            <a:off x="4347972" y="4153340"/>
            <a:ext cx="3838086" cy="584775"/>
          </a:xfrm>
          <a:prstGeom prst="rect">
            <a:avLst/>
          </a:prstGeom>
          <a:noFill/>
        </p:spPr>
        <p:txBody>
          <a:bodyPr wrap="square" rtlCol="0">
            <a:spAutoFit/>
          </a:bodyPr>
          <a:lstStyle/>
          <a:p>
            <a:r>
              <a:rPr lang="en-US" sz="1600" dirty="0"/>
              <a:t>2. Requires a minimum gage length (G) of 32 mm for each specimen</a:t>
            </a:r>
          </a:p>
        </p:txBody>
      </p:sp>
      <p:sp>
        <p:nvSpPr>
          <p:cNvPr id="21" name="TextBox 20">
            <a:extLst>
              <a:ext uri="{FF2B5EF4-FFF2-40B4-BE49-F238E27FC236}">
                <a16:creationId xmlns:a16="http://schemas.microsoft.com/office/drawing/2014/main" id="{00908EE2-B50E-4564-9049-8030D0A5DB4E}"/>
              </a:ext>
            </a:extLst>
          </p:cNvPr>
          <p:cNvSpPr txBox="1"/>
          <p:nvPr/>
        </p:nvSpPr>
        <p:spPr>
          <a:xfrm>
            <a:off x="4347972" y="4946338"/>
            <a:ext cx="3838085" cy="584775"/>
          </a:xfrm>
          <a:prstGeom prst="rect">
            <a:avLst/>
          </a:prstGeom>
          <a:noFill/>
        </p:spPr>
        <p:txBody>
          <a:bodyPr wrap="square" rtlCol="0">
            <a:spAutoFit/>
          </a:bodyPr>
          <a:lstStyle/>
          <a:p>
            <a:r>
              <a:rPr lang="en-US" sz="1600" dirty="0"/>
              <a:t>3. Gage length to gage width ratio of at least 4:1</a:t>
            </a:r>
          </a:p>
        </p:txBody>
      </p:sp>
      <p:sp>
        <p:nvSpPr>
          <p:cNvPr id="22" name="TextBox 21">
            <a:extLst>
              <a:ext uri="{FF2B5EF4-FFF2-40B4-BE49-F238E27FC236}">
                <a16:creationId xmlns:a16="http://schemas.microsoft.com/office/drawing/2014/main" id="{1A7843B1-7D3B-4D12-894C-0DCACBF7F4BD}"/>
              </a:ext>
            </a:extLst>
          </p:cNvPr>
          <p:cNvSpPr txBox="1"/>
          <p:nvPr/>
        </p:nvSpPr>
        <p:spPr>
          <a:xfrm>
            <a:off x="4347972" y="5534947"/>
            <a:ext cx="4082796" cy="830997"/>
          </a:xfrm>
          <a:prstGeom prst="rect">
            <a:avLst/>
          </a:prstGeom>
          <a:noFill/>
        </p:spPr>
        <p:txBody>
          <a:bodyPr wrap="square" rtlCol="0">
            <a:spAutoFit/>
          </a:bodyPr>
          <a:lstStyle/>
          <a:p>
            <a:r>
              <a:rPr lang="en-US" sz="1600" dirty="0"/>
              <a:t>4. If all suggestions are applied to the NIST Tension Specimen for the Kolsky Bar, a strain of .11 would be achieved.</a:t>
            </a:r>
          </a:p>
        </p:txBody>
      </p:sp>
      <p:cxnSp>
        <p:nvCxnSpPr>
          <p:cNvPr id="16" name="Straight Connector 15">
            <a:extLst>
              <a:ext uri="{FF2B5EF4-FFF2-40B4-BE49-F238E27FC236}">
                <a16:creationId xmlns:a16="http://schemas.microsoft.com/office/drawing/2014/main" id="{00C16D51-F4D7-47FB-975F-0AE2751FEC38}"/>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6685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1+#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additive="base">
                                        <p:cTn id="41"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710FE-AAE6-4342-898A-6E90D42C2A26}"/>
              </a:ext>
            </a:extLst>
          </p:cNvPr>
          <p:cNvSpPr txBox="1"/>
          <p:nvPr/>
        </p:nvSpPr>
        <p:spPr>
          <a:xfrm>
            <a:off x="1674421" y="1575876"/>
            <a:ext cx="4702628" cy="1009403"/>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3D8AF41A-4320-4DFF-B7E6-FB35E91C86A3}"/>
              </a:ext>
            </a:extLst>
          </p:cNvPr>
          <p:cNvSpPr txBox="1"/>
          <p:nvPr/>
        </p:nvSpPr>
        <p:spPr>
          <a:xfrm>
            <a:off x="61094" y="134538"/>
            <a:ext cx="5288999" cy="461665"/>
          </a:xfrm>
          <a:prstGeom prst="rect">
            <a:avLst/>
          </a:prstGeom>
          <a:noFill/>
        </p:spPr>
        <p:txBody>
          <a:bodyPr wrap="square" rtlCol="0">
            <a:spAutoFit/>
          </a:bodyPr>
          <a:lstStyle/>
          <a:p>
            <a:r>
              <a:rPr lang="en-US" dirty="0"/>
              <a:t>Testing Conditions – High Strain Rate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1FAD91-4730-452C-88AB-BBB05FC69B4B}"/>
                  </a:ext>
                </a:extLst>
              </p:cNvPr>
              <p:cNvSpPr txBox="1"/>
              <p:nvPr/>
            </p:nvSpPr>
            <p:spPr>
              <a:xfrm>
                <a:off x="61094" y="1297276"/>
                <a:ext cx="2802889" cy="1200329"/>
              </a:xfrm>
              <a:prstGeom prst="rect">
                <a:avLst/>
              </a:prstGeom>
              <a:noFill/>
            </p:spPr>
            <p:txBody>
              <a:bodyPr wrap="square" rtlCol="0">
                <a:spAutoFit/>
              </a:bodyPr>
              <a:lstStyle/>
              <a:p>
                <a:r>
                  <a:rPr lang="en-US" sz="1800" dirty="0"/>
                  <a:t>A Split Hopkinson (Kolsky) Bar is utilized to achieve a strain rate of at least </a:t>
                </a:r>
                <a14:m>
                  <m:oMath xmlns:m="http://schemas.openxmlformats.org/officeDocument/2006/math">
                    <m:sSup>
                      <m:sSupPr>
                        <m:ctrlPr>
                          <a:rPr lang="en-US" sz="1800" b="0" i="1" smtClean="0">
                            <a:solidFill>
                              <a:srgbClr val="062FF2"/>
                            </a:solidFill>
                            <a:latin typeface="Cambria Math" panose="02040503050406030204" pitchFamily="18" charset="0"/>
                          </a:rPr>
                        </m:ctrlPr>
                      </m:sSupPr>
                      <m:e>
                        <m:r>
                          <a:rPr lang="en-US" sz="1800" b="0" i="1" smtClean="0">
                            <a:solidFill>
                              <a:srgbClr val="062FF2"/>
                            </a:solidFill>
                            <a:latin typeface="Cambria Math" panose="02040503050406030204" pitchFamily="18" charset="0"/>
                          </a:rPr>
                          <m:t>10</m:t>
                        </m:r>
                      </m:e>
                      <m:sup>
                        <m:r>
                          <a:rPr lang="en-US" sz="1800" b="0" i="1" smtClean="0">
                            <a:solidFill>
                              <a:srgbClr val="062FF2"/>
                            </a:solidFill>
                            <a:latin typeface="Cambria Math" panose="02040503050406030204" pitchFamily="18" charset="0"/>
                          </a:rPr>
                          <m:t>3</m:t>
                        </m:r>
                      </m:sup>
                    </m:sSup>
                    <m:r>
                      <a:rPr lang="en-US" sz="1800" b="0" i="1" smtClean="0">
                        <a:solidFill>
                          <a:srgbClr val="062FF2"/>
                        </a:solidFill>
                        <a:latin typeface="Cambria Math" panose="02040503050406030204" pitchFamily="18" charset="0"/>
                      </a:rPr>
                      <m:t>/</m:t>
                    </m:r>
                    <m:r>
                      <a:rPr lang="en-US" sz="1800" b="0" i="1" smtClean="0">
                        <a:solidFill>
                          <a:srgbClr val="062FF2"/>
                        </a:solidFill>
                        <a:latin typeface="Cambria Math" panose="02040503050406030204" pitchFamily="18" charset="0"/>
                      </a:rPr>
                      <m:t>𝑠</m:t>
                    </m:r>
                  </m:oMath>
                </a14:m>
                <a:r>
                  <a:rPr lang="en-US" sz="1800" dirty="0">
                    <a:solidFill>
                      <a:srgbClr val="062FF2"/>
                    </a:solidFill>
                  </a:rPr>
                  <a:t>. </a:t>
                </a:r>
                <a:endParaRPr lang="en-US" sz="1800" dirty="0"/>
              </a:p>
            </p:txBody>
          </p:sp>
        </mc:Choice>
        <mc:Fallback xmlns="">
          <p:sp>
            <p:nvSpPr>
              <p:cNvPr id="5" name="TextBox 4">
                <a:extLst>
                  <a:ext uri="{FF2B5EF4-FFF2-40B4-BE49-F238E27FC236}">
                    <a16:creationId xmlns:a16="http://schemas.microsoft.com/office/drawing/2014/main" id="{AE1FAD91-4730-452C-88AB-BBB05FC69B4B}"/>
                  </a:ext>
                </a:extLst>
              </p:cNvPr>
              <p:cNvSpPr txBox="1">
                <a:spLocks noRot="1" noChangeAspect="1" noMove="1" noResize="1" noEditPoints="1" noAdjustHandles="1" noChangeArrowheads="1" noChangeShapeType="1" noTextEdit="1"/>
              </p:cNvSpPr>
              <p:nvPr/>
            </p:nvSpPr>
            <p:spPr>
              <a:xfrm>
                <a:off x="61094" y="1297276"/>
                <a:ext cx="2802889" cy="1200329"/>
              </a:xfrm>
              <a:prstGeom prst="rect">
                <a:avLst/>
              </a:prstGeom>
              <a:blipFill>
                <a:blip r:embed="rId3"/>
                <a:stretch>
                  <a:fillRect l="-1739" t="-3046" r="-2174" b="-71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706FA67-C733-4899-B254-9FB0F7B10C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5187" y="1015939"/>
            <a:ext cx="5942560" cy="4456920"/>
          </a:xfrm>
          <a:prstGeom prst="rect">
            <a:avLst/>
          </a:prstGeom>
        </p:spPr>
      </p:pic>
      <p:sp>
        <p:nvSpPr>
          <p:cNvPr id="4" name="TextBox 3">
            <a:extLst>
              <a:ext uri="{FF2B5EF4-FFF2-40B4-BE49-F238E27FC236}">
                <a16:creationId xmlns:a16="http://schemas.microsoft.com/office/drawing/2014/main" id="{A0E2E299-8ACF-4597-B2B5-BE1DD2905A29}"/>
              </a:ext>
            </a:extLst>
          </p:cNvPr>
          <p:cNvSpPr txBox="1"/>
          <p:nvPr/>
        </p:nvSpPr>
        <p:spPr>
          <a:xfrm>
            <a:off x="61094" y="3072063"/>
            <a:ext cx="2802889" cy="2308324"/>
          </a:xfrm>
          <a:prstGeom prst="rect">
            <a:avLst/>
          </a:prstGeom>
          <a:noFill/>
        </p:spPr>
        <p:txBody>
          <a:bodyPr wrap="square" rtlCol="0">
            <a:spAutoFit/>
          </a:bodyPr>
          <a:lstStyle/>
          <a:p>
            <a:r>
              <a:rPr lang="en-US" sz="1800" dirty="0"/>
              <a:t>This strain rate is crucial to understand for its applications in </a:t>
            </a:r>
            <a:r>
              <a:rPr lang="en-US" sz="1800" dirty="0">
                <a:solidFill>
                  <a:srgbClr val="062FF2"/>
                </a:solidFill>
              </a:rPr>
              <a:t>aerospace</a:t>
            </a:r>
            <a:r>
              <a:rPr lang="en-US" sz="1800" dirty="0"/>
              <a:t> and </a:t>
            </a:r>
            <a:r>
              <a:rPr lang="en-US" sz="1800" dirty="0">
                <a:solidFill>
                  <a:srgbClr val="C00000"/>
                </a:solidFill>
              </a:rPr>
              <a:t>high speed machining</a:t>
            </a:r>
            <a:r>
              <a:rPr lang="en-US" sz="1800" dirty="0"/>
              <a:t>. These areas exhibit the types of conditions seen from a Kolsky Bar test.</a:t>
            </a:r>
          </a:p>
        </p:txBody>
      </p:sp>
      <p:cxnSp>
        <p:nvCxnSpPr>
          <p:cNvPr id="8" name="Straight Connector 7">
            <a:extLst>
              <a:ext uri="{FF2B5EF4-FFF2-40B4-BE49-F238E27FC236}">
                <a16:creationId xmlns:a16="http://schemas.microsoft.com/office/drawing/2014/main" id="{6F4F294E-8A70-429C-B069-B9B0484DC934}"/>
              </a:ext>
            </a:extLst>
          </p:cNvPr>
          <p:cNvCxnSpPr/>
          <p:nvPr/>
        </p:nvCxnSpPr>
        <p:spPr bwMode="auto">
          <a:xfrm>
            <a:off x="0" y="621322"/>
            <a:ext cx="768096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1685044"/>
      </p:ext>
    </p:extLst>
  </p:cSld>
  <p:clrMapOvr>
    <a:masterClrMapping/>
  </p:clrMapOvr>
  <p:transition/>
</p:sld>
</file>

<file path=ppt/theme/theme1.xml><?xml version="1.0" encoding="utf-8"?>
<a:theme xmlns:a="http://schemas.openxmlformats.org/drawingml/2006/main" name="2_Blank Presentatio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23541</TotalTime>
  <Words>3690</Words>
  <Application>Microsoft Office PowerPoint</Application>
  <PresentationFormat>On-screen Show (4:3)</PresentationFormat>
  <Paragraphs>565</Paragraphs>
  <Slides>28</Slides>
  <Notes>28</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ＭＳ Ｐゴシック</vt:lpstr>
      <vt:lpstr>SimSun</vt:lpstr>
      <vt:lpstr>Arial</vt:lpstr>
      <vt:lpstr>Calibri</vt:lpstr>
      <vt:lpstr>Cambria Math</vt:lpstr>
      <vt:lpstr>Helvetica</vt:lpstr>
      <vt:lpstr>Microsoft Sans Serif</vt:lpstr>
      <vt:lpstr>Symbol</vt:lpstr>
      <vt:lpstr>Times New Roman</vt:lpstr>
      <vt:lpstr>2_Blank Presentation</vt:lpstr>
      <vt:lpstr>PowerPoint Presentation</vt:lpstr>
      <vt:lpstr>PowerPoint Presentation</vt:lpstr>
      <vt:lpstr>Heat Exchanger Background</vt:lpstr>
      <vt:lpstr>PowerPoint Presentation</vt:lpstr>
      <vt:lpstr>Dynamic Forming Process</vt:lpstr>
      <vt:lpstr>PowerPoint Presentation</vt:lpstr>
      <vt:lpstr>PowerPoint Presentation</vt:lpstr>
      <vt:lpstr>PowerPoint Presentation</vt:lpstr>
      <vt:lpstr>PowerPoint Presentation</vt:lpstr>
      <vt:lpstr>PowerPoint Presentation</vt:lpstr>
      <vt:lpstr>3D Digital Image Correlation (DIC)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Yannis Korkolis</dc:creator>
  <cp:lastModifiedBy>Nitschelm, Charlie J</cp:lastModifiedBy>
  <cp:revision>1028</cp:revision>
  <dcterms:created xsi:type="dcterms:W3CDTF">2007-05-26T14:27:38Z</dcterms:created>
  <dcterms:modified xsi:type="dcterms:W3CDTF">2019-01-16T17:04:34Z</dcterms:modified>
</cp:coreProperties>
</file>